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Lst>
  <p:notesMasterIdLst>
    <p:notesMasterId r:id="rId79"/>
  </p:notesMasterIdLst>
  <p:sldIdLst>
    <p:sldId id="256" r:id="rId6"/>
    <p:sldId id="2186" r:id="rId7"/>
    <p:sldId id="2177" r:id="rId8"/>
    <p:sldId id="2178" r:id="rId9"/>
    <p:sldId id="2179" r:id="rId10"/>
    <p:sldId id="2185" r:id="rId11"/>
    <p:sldId id="2176" r:id="rId12"/>
    <p:sldId id="2180" r:id="rId13"/>
    <p:sldId id="2181" r:id="rId14"/>
    <p:sldId id="2184" r:id="rId15"/>
    <p:sldId id="2182" r:id="rId16"/>
    <p:sldId id="2183" r:id="rId17"/>
    <p:sldId id="2187" r:id="rId18"/>
    <p:sldId id="449" r:id="rId19"/>
    <p:sldId id="450" r:id="rId20"/>
    <p:sldId id="451" r:id="rId21"/>
    <p:sldId id="452" r:id="rId22"/>
    <p:sldId id="453" r:id="rId23"/>
    <p:sldId id="454" r:id="rId24"/>
    <p:sldId id="1185" r:id="rId25"/>
    <p:sldId id="2189" r:id="rId26"/>
    <p:sldId id="2197" r:id="rId27"/>
    <p:sldId id="2198" r:id="rId28"/>
    <p:sldId id="2190" r:id="rId29"/>
    <p:sldId id="2076" r:id="rId30"/>
    <p:sldId id="2074" r:id="rId31"/>
    <p:sldId id="2159" r:id="rId32"/>
    <p:sldId id="2160" r:id="rId33"/>
    <p:sldId id="2082" r:id="rId34"/>
    <p:sldId id="2100" r:id="rId35"/>
    <p:sldId id="2191" r:id="rId36"/>
    <p:sldId id="1278" r:id="rId37"/>
    <p:sldId id="2041" r:id="rId38"/>
    <p:sldId id="2042" r:id="rId39"/>
    <p:sldId id="2148" r:id="rId40"/>
    <p:sldId id="2151" r:id="rId41"/>
    <p:sldId id="2152" r:id="rId42"/>
    <p:sldId id="2153" r:id="rId43"/>
    <p:sldId id="2154" r:id="rId44"/>
    <p:sldId id="2118" r:id="rId45"/>
    <p:sldId id="2144" r:id="rId46"/>
    <p:sldId id="1902" r:id="rId47"/>
    <p:sldId id="2131" r:id="rId48"/>
    <p:sldId id="2081" r:id="rId49"/>
    <p:sldId id="265" r:id="rId50"/>
    <p:sldId id="266" r:id="rId51"/>
    <p:sldId id="268" r:id="rId52"/>
    <p:sldId id="267" r:id="rId53"/>
    <p:sldId id="2068" r:id="rId54"/>
    <p:sldId id="2065" r:id="rId55"/>
    <p:sldId id="2066" r:id="rId56"/>
    <p:sldId id="2067" r:id="rId57"/>
    <p:sldId id="2096" r:id="rId58"/>
    <p:sldId id="2102" r:id="rId59"/>
    <p:sldId id="2101" r:id="rId60"/>
    <p:sldId id="2097" r:id="rId61"/>
    <p:sldId id="2192" r:id="rId62"/>
    <p:sldId id="1232" r:id="rId63"/>
    <p:sldId id="2079" r:id="rId64"/>
    <p:sldId id="2166" r:id="rId65"/>
    <p:sldId id="2167" r:id="rId66"/>
    <p:sldId id="2193" r:id="rId67"/>
    <p:sldId id="2072" r:id="rId68"/>
    <p:sldId id="2071" r:id="rId69"/>
    <p:sldId id="2069" r:id="rId70"/>
    <p:sldId id="2070" r:id="rId71"/>
    <p:sldId id="2194" r:id="rId72"/>
    <p:sldId id="2195" r:id="rId73"/>
    <p:sldId id="2196" r:id="rId74"/>
    <p:sldId id="2169" r:id="rId75"/>
    <p:sldId id="2142" r:id="rId76"/>
    <p:sldId id="2143" r:id="rId77"/>
    <p:sldId id="2088" r:id="rId78"/>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436"/>
    <a:srgbClr val="C00000"/>
    <a:srgbClr val="FF8F8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3387" autoAdjust="0"/>
  </p:normalViewPr>
  <p:slideViewPr>
    <p:cSldViewPr snapToGrid="0" snapToObjects="1">
      <p:cViewPr varScale="1">
        <p:scale>
          <a:sx n="102" d="100"/>
          <a:sy n="102" d="100"/>
        </p:scale>
        <p:origin x="782" y="67"/>
      </p:cViewPr>
      <p:guideLst>
        <p:guide orient="horz" pos="216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88427-736F-48E5-AB0B-6B2DE6C7E3F9}" type="datetimeFigureOut">
              <a:rPr lang="en-GB" smtClean="0"/>
              <a:pPr/>
              <a:t>26/09/2026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BB00A-71ED-40C6-A1CF-164C43AE5CE4}" type="slidenum">
              <a:rPr lang="en-GB" smtClean="0"/>
              <a:pPr/>
              <a:t>‹nr.›</a:t>
            </a:fld>
            <a:endParaRPr lang="en-GB"/>
          </a:p>
        </p:txBody>
      </p:sp>
    </p:spTree>
    <p:extLst>
      <p:ext uri="{BB962C8B-B14F-4D97-AF65-F5344CB8AC3E}">
        <p14:creationId xmlns:p14="http://schemas.microsoft.com/office/powerpoint/2010/main" val="2642473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1</a:t>
            </a:fld>
            <a:endParaRPr lang="en-GB"/>
          </a:p>
        </p:txBody>
      </p:sp>
    </p:spTree>
    <p:extLst>
      <p:ext uri="{BB962C8B-B14F-4D97-AF65-F5344CB8AC3E}">
        <p14:creationId xmlns:p14="http://schemas.microsoft.com/office/powerpoint/2010/main" val="201039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9895380-DE7C-4D32-BE58-A3F7569A9EE4}"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92685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A12C5-F4FF-EBF3-2CFE-E912013702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66DD341-598D-4BB8-E46F-54803F8ADFA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841CBA-428C-C7DA-D1B7-5B433581C821}"/>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8223CAF6-A7AC-1C65-D2A8-6737410BF9C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9895380-DE7C-4D32-BE58-A3F7569A9EE4}"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86329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B6552-72F4-9D39-5583-78E87D67FB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ADD6AA-E3EA-9EB1-A63F-C9285A17C56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168189E-47C5-2FE8-9DDF-4F3AA0928B6A}"/>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FA05A387-571F-5282-2A39-9C296A9AA0BD}"/>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9895380-DE7C-4D32-BE58-A3F7569A9EE4}"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722903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FFCB0-766E-28F0-587F-759016258E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E958CB-71AB-E072-4D22-057ADD1393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E207CF-61A3-B46B-8D3A-B042179C5680}"/>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1BBB8849-5D8C-620E-EAE1-BFFE97E56B6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9895380-DE7C-4D32-BE58-A3F7569A9EE4}"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531705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D42D3-E0B3-1AB3-32C4-3903A6EA78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21B386-0130-1AAF-518E-1E2FFDB73F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B1A5907-B4C6-51A7-D3AE-4A104E78235B}"/>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918CDF0F-C016-9EE0-694B-554B74F08620}"/>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9895380-DE7C-4D32-BE58-A3F7569A9EE4}"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154170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6" y="1260000"/>
            <a:ext cx="6300000" cy="1548000"/>
          </a:xfrm>
        </p:spPr>
        <p:txBody>
          <a:bodyPr/>
          <a:lstStyle>
            <a:lvl1pPr>
              <a:lnSpc>
                <a:spcPts val="3800"/>
              </a:lnSpc>
              <a:defRPr sz="4400" baseline="0">
                <a:solidFill>
                  <a:schemeClr val="bg1"/>
                </a:solidFill>
              </a:defRPr>
            </a:lvl1pPr>
          </a:lstStyle>
          <a:p>
            <a:r>
              <a:rPr lang="en-GB" noProof="0" dirty="0"/>
              <a:t>Click to edit title</a:t>
            </a:r>
          </a:p>
        </p:txBody>
      </p:sp>
      <p:sp>
        <p:nvSpPr>
          <p:cNvPr id="3" name="Subtitel 2"/>
          <p:cNvSpPr>
            <a:spLocks noGrp="1"/>
          </p:cNvSpPr>
          <p:nvPr>
            <p:ph type="subTitle" idx="1" hasCustomPrompt="1"/>
          </p:nvPr>
        </p:nvSpPr>
        <p:spPr>
          <a:xfrm>
            <a:off x="491526" y="2808000"/>
            <a:ext cx="6300000" cy="810000"/>
          </a:xfrm>
        </p:spPr>
        <p:txBody>
          <a:bodyPr/>
          <a:lstStyle>
            <a:lvl1pPr marL="0" indent="0" algn="l">
              <a:buNone/>
              <a:defRPr b="0" i="0">
                <a:solidFill>
                  <a:schemeClr val="bg1"/>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a:t>Click to edit 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
    <p:bg>
      <p:bgRef idx="1001">
        <a:schemeClr val="bg1"/>
      </p:bgRef>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6" y="1260000"/>
            <a:ext cx="6300000" cy="1548000"/>
          </a:xfrm>
        </p:spPr>
        <p:txBody>
          <a:bodyPr/>
          <a:lstStyle>
            <a:lvl1pPr>
              <a:lnSpc>
                <a:spcPts val="3800"/>
              </a:lnSpc>
              <a:defRPr sz="4400" baseline="0">
                <a:solidFill>
                  <a:srgbClr val="FFFFFF"/>
                </a:solidFill>
              </a:defRPr>
            </a:lvl1pPr>
          </a:lstStyle>
          <a:p>
            <a:r>
              <a:rPr lang="en-GB" noProof="0" dirty="0"/>
              <a:t>Click to edit title</a:t>
            </a:r>
          </a:p>
        </p:txBody>
      </p:sp>
      <p:sp>
        <p:nvSpPr>
          <p:cNvPr id="3" name="Subtitel 2"/>
          <p:cNvSpPr>
            <a:spLocks noGrp="1"/>
          </p:cNvSpPr>
          <p:nvPr>
            <p:ph type="subTitle" idx="1" hasCustomPrompt="1"/>
          </p:nvPr>
        </p:nvSpPr>
        <p:spPr>
          <a:xfrm>
            <a:off x="491526" y="2808000"/>
            <a:ext cx="6300000" cy="810000"/>
          </a:xfrm>
        </p:spPr>
        <p:txBody>
          <a:bodyPr/>
          <a:lstStyle>
            <a:lvl1pPr marL="0" indent="0" algn="l">
              <a:buNone/>
              <a:defRPr b="0" i="0">
                <a:solidFill>
                  <a:srgbClr val="FFFFFF"/>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a:t>Insert a picture and move it backwards </a:t>
            </a:r>
            <a:br>
              <a:rPr lang="en-GB" noProof="0" dirty="0"/>
            </a:br>
            <a:r>
              <a:rPr lang="en-GB" noProof="0" dirty="0"/>
              <a:t>with right mouse button &gt; send to back</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5" y="396000"/>
            <a:ext cx="8172000" cy="576000"/>
          </a:xfrm>
        </p:spPr>
        <p:txBody>
          <a:bodyPr/>
          <a:lstStyle>
            <a:lvl1pPr>
              <a:defRPr/>
            </a:lvl1pPr>
          </a:lstStyle>
          <a:p>
            <a:r>
              <a:rPr lang="en-GB" noProof="0" dirty="0"/>
              <a:t>Click to edit title</a:t>
            </a:r>
          </a:p>
        </p:txBody>
      </p:sp>
      <p:sp>
        <p:nvSpPr>
          <p:cNvPr id="3" name="Tijdelijke aanduiding voor inhoud 2"/>
          <p:cNvSpPr>
            <a:spLocks noGrp="1"/>
          </p:cNvSpPr>
          <p:nvPr>
            <p:ph idx="1" hasCustomPrompt="1"/>
          </p:nvPr>
        </p:nvSpPr>
        <p:spPr/>
        <p:txBody>
          <a:bodyPr/>
          <a:lstStyle>
            <a:lvl1pPr>
              <a:defRPr baseline="0"/>
            </a:lvl1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6BC05E-DB9A-EB4A-A776-575FA40369A3}"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a:t>Click to edit title</a:t>
            </a:r>
          </a:p>
        </p:txBody>
      </p:sp>
      <p:sp>
        <p:nvSpPr>
          <p:cNvPr id="3" name="Tijdelijke aanduiding voor inhoud 2"/>
          <p:cNvSpPr>
            <a:spLocks noGrp="1"/>
          </p:cNvSpPr>
          <p:nvPr>
            <p:ph idx="1" hasCustomPrompt="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baseline="0"/>
            </a:lvl5pPr>
          </a:lstStyle>
          <a:p>
            <a:pPr lvl="0"/>
            <a:r>
              <a:rPr lang="en-GB" noProof="0" dirty="0"/>
              <a:t>Click to edit text</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6BC05E-DB9A-EB4A-A776-575FA40369A3}"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a:t>Click to edit title</a:t>
            </a:r>
          </a:p>
        </p:txBody>
      </p:sp>
      <p:sp>
        <p:nvSpPr>
          <p:cNvPr id="3" name="Tijdelijke aanduiding voor inhoud 2"/>
          <p:cNvSpPr>
            <a:spLocks noGrp="1"/>
          </p:cNvSpPr>
          <p:nvPr>
            <p:ph sz="half" idx="1" hasCustomPrompt="1"/>
          </p:nvPr>
        </p:nvSpPr>
        <p:spPr>
          <a:xfrm>
            <a:off x="493200" y="972000"/>
            <a:ext cx="4014000" cy="3348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inhoud 3"/>
          <p:cNvSpPr>
            <a:spLocks noGrp="1"/>
          </p:cNvSpPr>
          <p:nvPr>
            <p:ph sz="half" idx="2" hasCustomPrompt="1"/>
          </p:nvPr>
        </p:nvSpPr>
        <p:spPr>
          <a:xfrm>
            <a:off x="4648201" y="971999"/>
            <a:ext cx="4015325" cy="3348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C6BC05E-DB9A-EB4A-A776-575FA40369A3}" type="slidenum">
              <a:rPr lang="nl-NL" smtClean="0"/>
              <a:pPr/>
              <a:t>‹nr.›</a:t>
            </a:fld>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Click to edit title</a:t>
            </a:r>
          </a:p>
        </p:txBody>
      </p:sp>
      <p:sp>
        <p:nvSpPr>
          <p:cNvPr id="3" name="Tijdelijke aanduiding voor tekst 2"/>
          <p:cNvSpPr>
            <a:spLocks noGrp="1"/>
          </p:cNvSpPr>
          <p:nvPr>
            <p:ph type="body" idx="1" hasCustomPrompt="1"/>
          </p:nvPr>
        </p:nvSpPr>
        <p:spPr>
          <a:xfrm>
            <a:off x="493200" y="972000"/>
            <a:ext cx="3997924"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tot edit text</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5" name="Tijdelijke aanduiding voor tekst 4"/>
          <p:cNvSpPr>
            <a:spLocks noGrp="1"/>
          </p:cNvSpPr>
          <p:nvPr>
            <p:ph type="body" sz="quarter" idx="3" hasCustomPrompt="1"/>
          </p:nvPr>
        </p:nvSpPr>
        <p:spPr>
          <a:xfrm>
            <a:off x="4645026" y="972000"/>
            <a:ext cx="4014000"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tot edit text</a:t>
            </a:r>
          </a:p>
        </p:txBody>
      </p:sp>
      <p:sp>
        <p:nvSpPr>
          <p:cNvPr id="6" name="Tijdelijke aanduiding voor inhoud 5"/>
          <p:cNvSpPr>
            <a:spLocks noGrp="1"/>
          </p:cNvSpPr>
          <p:nvPr>
            <p:ph sz="quarter" idx="4" hasCustomPrompt="1"/>
          </p:nvPr>
        </p:nvSpPr>
        <p:spPr>
          <a:xfrm>
            <a:off x="4645025" y="1296000"/>
            <a:ext cx="40140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‹nr.›</a:t>
            </a:fld>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ictur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6" y="396000"/>
            <a:ext cx="3999599" cy="576000"/>
          </a:xfrm>
        </p:spPr>
        <p:txBody>
          <a:bodyPr/>
          <a:lstStyle>
            <a:lvl1pPr>
              <a:defRPr/>
            </a:lvl1pPr>
          </a:lstStyle>
          <a:p>
            <a:r>
              <a:rPr lang="en-GB" noProof="0" dirty="0"/>
              <a:t>Click to edit title</a:t>
            </a:r>
          </a:p>
        </p:txBody>
      </p:sp>
      <p:sp>
        <p:nvSpPr>
          <p:cNvPr id="3" name="Tijdelijke aanduiding voor tekst 2"/>
          <p:cNvSpPr>
            <a:spLocks noGrp="1"/>
          </p:cNvSpPr>
          <p:nvPr>
            <p:ph type="body" idx="1" hasCustomPrompt="1"/>
          </p:nvPr>
        </p:nvSpPr>
        <p:spPr>
          <a:xfrm>
            <a:off x="493200" y="972000"/>
            <a:ext cx="3997924"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 edit text</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‹nr.›</a:t>
            </a:fld>
            <a:endParaRPr lang="nl-NL"/>
          </a:p>
        </p:txBody>
      </p:sp>
      <p:sp>
        <p:nvSpPr>
          <p:cNvPr id="10" name="Tijdelijke aanduiding voor afbeelding 2"/>
          <p:cNvSpPr>
            <a:spLocks noGrp="1"/>
          </p:cNvSpPr>
          <p:nvPr>
            <p:ph type="pic" idx="13" hasCustomPrompt="1"/>
          </p:nvPr>
        </p:nvSpPr>
        <p:spPr>
          <a:xfrm>
            <a:off x="4643999" y="396000"/>
            <a:ext cx="4014000" cy="3816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a:t>
            </a:r>
            <a:br>
              <a:rPr lang="en-GB" noProof="0" dirty="0"/>
            </a:br>
            <a:r>
              <a:rPr lang="en-GB" noProof="0" dirty="0"/>
              <a:t>insert a picture</a:t>
            </a: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2 Pictur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6" y="396000"/>
            <a:ext cx="3999599" cy="576000"/>
          </a:xfrm>
        </p:spPr>
        <p:txBody>
          <a:bodyPr/>
          <a:lstStyle>
            <a:lvl1pPr>
              <a:defRPr baseline="0"/>
            </a:lvl1pPr>
          </a:lstStyle>
          <a:p>
            <a:r>
              <a:rPr lang="en-GB" noProof="0" dirty="0"/>
              <a:t>Click to edit title</a:t>
            </a:r>
          </a:p>
        </p:txBody>
      </p:sp>
      <p:sp>
        <p:nvSpPr>
          <p:cNvPr id="3" name="Tijdelijke aanduiding voor tekst 2"/>
          <p:cNvSpPr>
            <a:spLocks noGrp="1"/>
          </p:cNvSpPr>
          <p:nvPr>
            <p:ph type="body" idx="1" hasCustomPrompt="1"/>
          </p:nvPr>
        </p:nvSpPr>
        <p:spPr>
          <a:xfrm>
            <a:off x="491524" y="972000"/>
            <a:ext cx="3999600" cy="324000"/>
          </a:xfrm>
        </p:spPr>
        <p:txBody>
          <a:bodyPr anchor="t" anchorCtr="0"/>
          <a:lstStyle>
            <a:lvl1pPr marL="0" indent="0">
              <a:buNone/>
              <a:defRPr sz="1800" b="0" i="0">
                <a:solidFill>
                  <a:schemeClr val="tx1"/>
                </a:solidFill>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a:t>Click to edit text</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8C6BC05E-DB9A-EB4A-A776-575FA40369A3}" type="slidenum">
              <a:rPr lang="nl-NL" smtClean="0"/>
              <a:pPr/>
              <a:t>‹nr.›</a:t>
            </a:fld>
            <a:endParaRPr lang="nl-NL"/>
          </a:p>
        </p:txBody>
      </p:sp>
      <p:sp>
        <p:nvSpPr>
          <p:cNvPr id="10" name="Tijdelijke aanduiding voor afbeelding 2"/>
          <p:cNvSpPr>
            <a:spLocks noGrp="1"/>
          </p:cNvSpPr>
          <p:nvPr>
            <p:ph type="pic" idx="13" hasCustomPrompt="1"/>
          </p:nvPr>
        </p:nvSpPr>
        <p:spPr>
          <a:xfrm>
            <a:off x="4643999" y="396000"/>
            <a:ext cx="4014000" cy="1836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 </a:t>
            </a:r>
            <a:br>
              <a:rPr lang="en-GB" noProof="0" dirty="0"/>
            </a:br>
            <a:r>
              <a:rPr lang="en-GB" noProof="0" dirty="0"/>
              <a:t>insert a picture</a:t>
            </a:r>
          </a:p>
          <a:p>
            <a:endParaRPr lang="nl-NL" dirty="0"/>
          </a:p>
        </p:txBody>
      </p:sp>
      <p:sp>
        <p:nvSpPr>
          <p:cNvPr id="11" name="Tijdelijke aanduiding voor afbeelding 2"/>
          <p:cNvSpPr>
            <a:spLocks noGrp="1"/>
          </p:cNvSpPr>
          <p:nvPr>
            <p:ph type="pic" idx="14" hasCustomPrompt="1"/>
          </p:nvPr>
        </p:nvSpPr>
        <p:spPr>
          <a:xfrm>
            <a:off x="4643999" y="2376000"/>
            <a:ext cx="4014000" cy="1836000"/>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 </a:t>
            </a:r>
            <a:br>
              <a:rPr lang="en-GB" noProof="0" dirty="0"/>
            </a:br>
            <a:r>
              <a:rPr lang="en-GB" noProof="0" dirty="0"/>
              <a:t>insert a picture</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Click to edit title</a:t>
            </a:r>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C6BC05E-DB9A-EB4A-A776-575FA40369A3}"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C6BC05E-DB9A-EB4A-A776-575FA40369A3}"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jdelijke aanduiding voor afbeelding 2"/>
          <p:cNvSpPr>
            <a:spLocks noGrp="1"/>
          </p:cNvSpPr>
          <p:nvPr>
            <p:ph type="pic" idx="1" hasCustomPrompt="1"/>
          </p:nvPr>
        </p:nvSpPr>
        <p:spPr>
          <a:xfrm>
            <a:off x="491525" y="792000"/>
            <a:ext cx="8172000" cy="3418613"/>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Click on the icon to</a:t>
            </a:r>
            <a:br>
              <a:rPr lang="en-GB" noProof="0" dirty="0"/>
            </a:br>
            <a:r>
              <a:rPr lang="en-GB" noProof="0" dirty="0"/>
              <a:t>insert a picture</a:t>
            </a:r>
          </a:p>
        </p:txBody>
      </p:sp>
      <p:sp>
        <p:nvSpPr>
          <p:cNvPr id="2" name="Titel 1"/>
          <p:cNvSpPr>
            <a:spLocks noGrp="1"/>
          </p:cNvSpPr>
          <p:nvPr>
            <p:ph type="title" hasCustomPrompt="1"/>
          </p:nvPr>
        </p:nvSpPr>
        <p:spPr>
          <a:xfrm>
            <a:off x="491525" y="396000"/>
            <a:ext cx="8172000" cy="396000"/>
          </a:xfrm>
        </p:spPr>
        <p:txBody>
          <a:bodyPr anchor="t" anchorCtr="0"/>
          <a:lstStyle>
            <a:lvl1pPr algn="l">
              <a:lnSpc>
                <a:spcPts val="2500"/>
              </a:lnSpc>
              <a:defRPr sz="2000" b="1" baseline="0">
                <a:solidFill>
                  <a:schemeClr val="tx1"/>
                </a:solidFill>
                <a:latin typeface="+mj-lt"/>
              </a:defRPr>
            </a:lvl1pPr>
          </a:lstStyle>
          <a:p>
            <a:r>
              <a:rPr lang="en-GB" noProof="0" dirty="0"/>
              <a:t>Click to edit title</a:t>
            </a:r>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8C6BC05E-DB9A-EB4A-A776-575FA40369A3}" type="slidenum">
              <a:rPr lang="nl-NL" smtClean="0"/>
              <a:pPr/>
              <a:t>‹nr.›</a:t>
            </a:fld>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4F8A8A9-6003-E764-15D2-4638D63286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78064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491526" y="1001700"/>
            <a:ext cx="5941025" cy="1134000"/>
          </a:xfrm>
        </p:spPr>
        <p:txBody>
          <a:bodyPr/>
          <a:lstStyle>
            <a:lvl1pPr>
              <a:lnSpc>
                <a:spcPts val="4500"/>
              </a:lnSpc>
              <a:defRPr sz="5250" baseline="0">
                <a:solidFill>
                  <a:schemeClr val="bg1"/>
                </a:solidFill>
              </a:defRPr>
            </a:lvl1pPr>
          </a:lstStyle>
          <a:p>
            <a:r>
              <a:rPr lang="nl-NL" noProof="0"/>
              <a:t>Klik om de stijl te bewerken</a:t>
            </a:r>
            <a:endParaRPr lang="en-GB" noProof="0" dirty="0"/>
          </a:p>
        </p:txBody>
      </p:sp>
      <p:sp>
        <p:nvSpPr>
          <p:cNvPr id="3" name="Subtitel 2"/>
          <p:cNvSpPr>
            <a:spLocks noGrp="1"/>
          </p:cNvSpPr>
          <p:nvPr>
            <p:ph type="subTitle" idx="1"/>
          </p:nvPr>
        </p:nvSpPr>
        <p:spPr>
          <a:xfrm>
            <a:off x="491526" y="2224800"/>
            <a:ext cx="5941025" cy="810000"/>
          </a:xfrm>
        </p:spPr>
        <p:txBody>
          <a:bodyPr/>
          <a:lstStyle>
            <a:lvl1pPr marL="0" indent="0" algn="l">
              <a:buNone/>
              <a:defRPr b="0" i="0">
                <a:solidFill>
                  <a:srgbClr val="FFFFFF"/>
                </a:solidFill>
                <a:latin typeface="Museo Sans 100"/>
                <a:cs typeface="Museo Sans 10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noProof="0"/>
              <a:t>Klik om de ondertitelstijl van het model te bewerken</a:t>
            </a:r>
            <a:endParaRPr lang="en-GB" noProof="0" dirty="0"/>
          </a:p>
        </p:txBody>
      </p:sp>
    </p:spTree>
    <p:extLst>
      <p:ext uri="{BB962C8B-B14F-4D97-AF65-F5344CB8AC3E}">
        <p14:creationId xmlns:p14="http://schemas.microsoft.com/office/powerpoint/2010/main" val="1563124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with Pictur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491525" y="1001700"/>
            <a:ext cx="5580000" cy="1134000"/>
          </a:xfrm>
        </p:spPr>
        <p:txBody>
          <a:bodyPr/>
          <a:lstStyle>
            <a:lvl1pPr>
              <a:lnSpc>
                <a:spcPts val="4500"/>
              </a:lnSpc>
              <a:defRPr sz="5250" baseline="0">
                <a:solidFill>
                  <a:schemeClr val="bg1"/>
                </a:solidFill>
              </a:defRPr>
            </a:lvl1pPr>
          </a:lstStyle>
          <a:p>
            <a:r>
              <a:rPr lang="nl-NL" noProof="0"/>
              <a:t>Klik om de stijl te bewerken</a:t>
            </a:r>
            <a:endParaRPr lang="en-GB" noProof="0" dirty="0"/>
          </a:p>
        </p:txBody>
      </p:sp>
      <p:sp>
        <p:nvSpPr>
          <p:cNvPr id="3" name="Subtitel 2"/>
          <p:cNvSpPr>
            <a:spLocks noGrp="1"/>
          </p:cNvSpPr>
          <p:nvPr>
            <p:ph type="subTitle" idx="1"/>
          </p:nvPr>
        </p:nvSpPr>
        <p:spPr>
          <a:xfrm>
            <a:off x="491525" y="2224800"/>
            <a:ext cx="5580000" cy="810000"/>
          </a:xfrm>
        </p:spPr>
        <p:txBody>
          <a:bodyPr/>
          <a:lstStyle>
            <a:lvl1pPr marL="0" indent="0" algn="l">
              <a:buNone/>
              <a:defRPr b="0" i="0">
                <a:solidFill>
                  <a:srgbClr val="FFFFFF"/>
                </a:solidFill>
                <a:latin typeface="Museo Sans 100"/>
                <a:cs typeface="Museo Sans 10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noProof="0"/>
              <a:t>Klik om de ondertitelstijl van het model te bewerken</a:t>
            </a:r>
            <a:endParaRPr lang="en-GB" noProof="0" dirty="0"/>
          </a:p>
        </p:txBody>
      </p:sp>
    </p:spTree>
    <p:extLst>
      <p:ext uri="{BB962C8B-B14F-4D97-AF65-F5344CB8AC3E}">
        <p14:creationId xmlns:p14="http://schemas.microsoft.com/office/powerpoint/2010/main" val="60841434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lvl1pPr>
          </a:lstStyle>
          <a:p>
            <a:r>
              <a:rPr lang="nl-NL" noProof="0"/>
              <a:t>Klik om de stijl te bewerken</a:t>
            </a:r>
            <a:endParaRPr lang="en-GB" noProof="0"/>
          </a:p>
        </p:txBody>
      </p:sp>
      <p:sp>
        <p:nvSpPr>
          <p:cNvPr id="3" name="Tijdelijke aanduiding voor inhoud 2"/>
          <p:cNvSpPr>
            <a:spLocks noGrp="1"/>
          </p:cNvSpPr>
          <p:nvPr>
            <p:ph idx="1"/>
          </p:nvPr>
        </p:nvSpPr>
        <p:spPr/>
        <p:txBody>
          <a:bodyPr/>
          <a:lstStyle>
            <a:lvl1pPr>
              <a:defRPr baseline="0"/>
            </a:lvl1pPr>
            <a:lvl3pPr>
              <a:defRPr baseline="0"/>
            </a:lvl3pPr>
            <a:lvl5pPr>
              <a:defRPr baseline="0"/>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4" name="Tijdelijke aanduiding voor datum 3">
            <a:extLst>
              <a:ext uri="{FF2B5EF4-FFF2-40B4-BE49-F238E27FC236}">
                <a16:creationId xmlns:a16="http://schemas.microsoft.com/office/drawing/2014/main" id="{54C71DA2-B446-53F2-1993-B95E87816B4E}"/>
              </a:ext>
            </a:extLst>
          </p:cNvPr>
          <p:cNvSpPr>
            <a:spLocks noGrp="1"/>
          </p:cNvSpPr>
          <p:nvPr>
            <p:ph type="dt" sz="half" idx="10"/>
          </p:nvPr>
        </p:nvSpPr>
        <p:spPr/>
        <p:txBody>
          <a:bodyPr/>
          <a:lstStyle>
            <a:lvl1pPr>
              <a:defRPr/>
            </a:lvl1pPr>
          </a:lstStyle>
          <a:p>
            <a:pPr>
              <a:defRPr/>
            </a:pPr>
            <a:fld id="{8A53080C-3CE7-45FA-8CA3-7F37AA2E4339}" type="datetimeFigureOut">
              <a:rPr lang="en-GB" altLang="en-US"/>
              <a:pPr>
                <a:defRPr/>
              </a:pPr>
              <a:t>26/09/2026</a:t>
            </a:fld>
            <a:endParaRPr lang="en-GB" altLang="en-US"/>
          </a:p>
        </p:txBody>
      </p:sp>
      <p:sp>
        <p:nvSpPr>
          <p:cNvPr id="5" name="Tijdelijke aanduiding voor voettekst 4">
            <a:extLst>
              <a:ext uri="{FF2B5EF4-FFF2-40B4-BE49-F238E27FC236}">
                <a16:creationId xmlns:a16="http://schemas.microsoft.com/office/drawing/2014/main" id="{DFBF6FFB-B48C-B9DD-8F8E-30227ADD03F9}"/>
              </a:ext>
            </a:extLst>
          </p:cNvPr>
          <p:cNvSpPr>
            <a:spLocks noGrp="1"/>
          </p:cNvSpPr>
          <p:nvPr>
            <p:ph type="ftr" sz="quarter" idx="11"/>
          </p:nvPr>
        </p:nvSpPr>
        <p:spPr/>
        <p:txBody>
          <a:bodyPr/>
          <a:lstStyle>
            <a:lvl1pPr>
              <a:defRPr/>
            </a:lvl1pPr>
          </a:lstStyle>
          <a:p>
            <a:pPr>
              <a:defRPr/>
            </a:pPr>
            <a:endParaRPr lang="en-GB" altLang="en-US"/>
          </a:p>
        </p:txBody>
      </p:sp>
      <p:sp>
        <p:nvSpPr>
          <p:cNvPr id="6" name="Tijdelijke aanduiding voor dianummer 5">
            <a:extLst>
              <a:ext uri="{FF2B5EF4-FFF2-40B4-BE49-F238E27FC236}">
                <a16:creationId xmlns:a16="http://schemas.microsoft.com/office/drawing/2014/main" id="{B80A9C69-8AA7-4144-AEE0-5AF7CAD74168}"/>
              </a:ext>
            </a:extLst>
          </p:cNvPr>
          <p:cNvSpPr>
            <a:spLocks noGrp="1"/>
          </p:cNvSpPr>
          <p:nvPr>
            <p:ph type="sldNum" sz="quarter" idx="12"/>
          </p:nvPr>
        </p:nvSpPr>
        <p:spPr/>
        <p:txBody>
          <a:bodyPr/>
          <a:lstStyle>
            <a:lvl1pPr>
              <a:defRPr/>
            </a:lvl1pPr>
          </a:lstStyle>
          <a:p>
            <a:fld id="{C2952275-9214-4B0D-9AE9-A2E0AAF6DFB6}" type="slidenum">
              <a:rPr lang="en-GB" altLang="en-US"/>
              <a:pPr/>
              <a:t>‹nr.›</a:t>
            </a:fld>
            <a:endParaRPr lang="en-GB" altLang="en-US"/>
          </a:p>
        </p:txBody>
      </p:sp>
    </p:spTree>
    <p:extLst>
      <p:ext uri="{BB962C8B-B14F-4D97-AF65-F5344CB8AC3E}">
        <p14:creationId xmlns:p14="http://schemas.microsoft.com/office/powerpoint/2010/main" val="1154451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3">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a:t>Klik om de stijl te bewerken</a:t>
            </a:r>
            <a:endParaRPr lang="en-GB" noProof="0"/>
          </a:p>
        </p:txBody>
      </p:sp>
      <p:sp>
        <p:nvSpPr>
          <p:cNvPr id="3" name="Tijdelijke aanduiding voor inhoud 2"/>
          <p:cNvSpPr>
            <a:spLocks noGrp="1"/>
          </p:cNvSpPr>
          <p:nvPr>
            <p:ph idx="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baseline="0"/>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a:p>
        </p:txBody>
      </p:sp>
      <p:sp>
        <p:nvSpPr>
          <p:cNvPr id="4" name="Tijdelijke aanduiding voor datum 3">
            <a:extLst>
              <a:ext uri="{FF2B5EF4-FFF2-40B4-BE49-F238E27FC236}">
                <a16:creationId xmlns:a16="http://schemas.microsoft.com/office/drawing/2014/main" id="{F386161F-27F1-543A-90EA-D8948CC519F5}"/>
              </a:ext>
            </a:extLst>
          </p:cNvPr>
          <p:cNvSpPr>
            <a:spLocks noGrp="1"/>
          </p:cNvSpPr>
          <p:nvPr>
            <p:ph type="dt" sz="half" idx="10"/>
          </p:nvPr>
        </p:nvSpPr>
        <p:spPr/>
        <p:txBody>
          <a:bodyPr/>
          <a:lstStyle>
            <a:lvl1pPr>
              <a:defRPr/>
            </a:lvl1pPr>
          </a:lstStyle>
          <a:p>
            <a:pPr>
              <a:defRPr/>
            </a:pPr>
            <a:fld id="{2F0766AD-8C54-46EF-BF31-1BA5A8902131}" type="datetimeFigureOut">
              <a:rPr lang="en-GB" altLang="en-US"/>
              <a:pPr>
                <a:defRPr/>
              </a:pPr>
              <a:t>26/09/2026</a:t>
            </a:fld>
            <a:endParaRPr lang="en-GB" altLang="en-US"/>
          </a:p>
        </p:txBody>
      </p:sp>
      <p:sp>
        <p:nvSpPr>
          <p:cNvPr id="5" name="Tijdelijke aanduiding voor voettekst 4">
            <a:extLst>
              <a:ext uri="{FF2B5EF4-FFF2-40B4-BE49-F238E27FC236}">
                <a16:creationId xmlns:a16="http://schemas.microsoft.com/office/drawing/2014/main" id="{F490A6B6-20D8-8BED-D5D5-FD10A84BCC97}"/>
              </a:ext>
            </a:extLst>
          </p:cNvPr>
          <p:cNvSpPr>
            <a:spLocks noGrp="1"/>
          </p:cNvSpPr>
          <p:nvPr>
            <p:ph type="ftr" sz="quarter" idx="11"/>
          </p:nvPr>
        </p:nvSpPr>
        <p:spPr/>
        <p:txBody>
          <a:bodyPr/>
          <a:lstStyle>
            <a:lvl1pPr>
              <a:defRPr/>
            </a:lvl1pPr>
          </a:lstStyle>
          <a:p>
            <a:pPr>
              <a:defRPr/>
            </a:pPr>
            <a:endParaRPr lang="en-GB" altLang="en-US"/>
          </a:p>
        </p:txBody>
      </p:sp>
      <p:sp>
        <p:nvSpPr>
          <p:cNvPr id="6" name="Tijdelijke aanduiding voor dianummer 5">
            <a:extLst>
              <a:ext uri="{FF2B5EF4-FFF2-40B4-BE49-F238E27FC236}">
                <a16:creationId xmlns:a16="http://schemas.microsoft.com/office/drawing/2014/main" id="{7D381125-25AF-96B8-C615-12244C7DE635}"/>
              </a:ext>
            </a:extLst>
          </p:cNvPr>
          <p:cNvSpPr>
            <a:spLocks noGrp="1"/>
          </p:cNvSpPr>
          <p:nvPr>
            <p:ph type="sldNum" sz="quarter" idx="12"/>
          </p:nvPr>
        </p:nvSpPr>
        <p:spPr/>
        <p:txBody>
          <a:bodyPr/>
          <a:lstStyle>
            <a:lvl1pPr>
              <a:defRPr/>
            </a:lvl1pPr>
          </a:lstStyle>
          <a:p>
            <a:fld id="{0114E73E-AB73-4594-861E-87D70388992F}" type="slidenum">
              <a:rPr lang="en-GB" altLang="en-US"/>
              <a:pPr/>
              <a:t>‹nr.›</a:t>
            </a:fld>
            <a:endParaRPr lang="en-GB" altLang="en-US"/>
          </a:p>
        </p:txBody>
      </p:sp>
    </p:spTree>
    <p:extLst>
      <p:ext uri="{BB962C8B-B14F-4D97-AF65-F5344CB8AC3E}">
        <p14:creationId xmlns:p14="http://schemas.microsoft.com/office/powerpoint/2010/main" val="3837380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a:t>Klik om de stijl te bewerken</a:t>
            </a:r>
            <a:endParaRPr lang="en-GB" noProof="0"/>
          </a:p>
        </p:txBody>
      </p:sp>
      <p:sp>
        <p:nvSpPr>
          <p:cNvPr id="3" name="Tijdelijke aanduiding voor inhoud 2"/>
          <p:cNvSpPr>
            <a:spLocks noGrp="1"/>
          </p:cNvSpPr>
          <p:nvPr>
            <p:ph sz="half" idx="1"/>
          </p:nvPr>
        </p:nvSpPr>
        <p:spPr>
          <a:xfrm>
            <a:off x="493200" y="972000"/>
            <a:ext cx="4014000" cy="3510000"/>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4" name="Tijdelijke aanduiding voor inhoud 3"/>
          <p:cNvSpPr>
            <a:spLocks noGrp="1"/>
          </p:cNvSpPr>
          <p:nvPr>
            <p:ph sz="half" idx="2"/>
          </p:nvPr>
        </p:nvSpPr>
        <p:spPr>
          <a:xfrm>
            <a:off x="4648201" y="971999"/>
            <a:ext cx="4015325" cy="3510000"/>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5" name="Tijdelijke aanduiding voor datum 4">
            <a:extLst>
              <a:ext uri="{FF2B5EF4-FFF2-40B4-BE49-F238E27FC236}">
                <a16:creationId xmlns:a16="http://schemas.microsoft.com/office/drawing/2014/main" id="{47995AC3-2E91-5315-16D6-21B057259095}"/>
              </a:ext>
            </a:extLst>
          </p:cNvPr>
          <p:cNvSpPr>
            <a:spLocks noGrp="1"/>
          </p:cNvSpPr>
          <p:nvPr>
            <p:ph type="dt" sz="half" idx="10"/>
          </p:nvPr>
        </p:nvSpPr>
        <p:spPr/>
        <p:txBody>
          <a:bodyPr/>
          <a:lstStyle>
            <a:lvl1pPr>
              <a:defRPr/>
            </a:lvl1pPr>
          </a:lstStyle>
          <a:p>
            <a:pPr>
              <a:defRPr/>
            </a:pPr>
            <a:fld id="{E2A7B7B3-BD6C-4851-ACF5-71F1E587E9B3}" type="datetimeFigureOut">
              <a:rPr lang="en-GB" altLang="en-US"/>
              <a:pPr>
                <a:defRPr/>
              </a:pPr>
              <a:t>26/09/2026</a:t>
            </a:fld>
            <a:endParaRPr lang="en-GB" altLang="en-US"/>
          </a:p>
        </p:txBody>
      </p:sp>
      <p:sp>
        <p:nvSpPr>
          <p:cNvPr id="6" name="Tijdelijke aanduiding voor voettekst 5">
            <a:extLst>
              <a:ext uri="{FF2B5EF4-FFF2-40B4-BE49-F238E27FC236}">
                <a16:creationId xmlns:a16="http://schemas.microsoft.com/office/drawing/2014/main" id="{C87DD147-CB9E-A074-B7CE-0910BD0E9476}"/>
              </a:ext>
            </a:extLst>
          </p:cNvPr>
          <p:cNvSpPr>
            <a:spLocks noGrp="1"/>
          </p:cNvSpPr>
          <p:nvPr>
            <p:ph type="ftr" sz="quarter" idx="11"/>
          </p:nvPr>
        </p:nvSpPr>
        <p:spPr/>
        <p:txBody>
          <a:bodyPr/>
          <a:lstStyle>
            <a:lvl1pPr>
              <a:defRPr/>
            </a:lvl1pPr>
          </a:lstStyle>
          <a:p>
            <a:pPr>
              <a:defRPr/>
            </a:pPr>
            <a:endParaRPr lang="en-GB" altLang="en-US"/>
          </a:p>
        </p:txBody>
      </p:sp>
      <p:sp>
        <p:nvSpPr>
          <p:cNvPr id="7" name="Tijdelijke aanduiding voor dianummer 6">
            <a:extLst>
              <a:ext uri="{FF2B5EF4-FFF2-40B4-BE49-F238E27FC236}">
                <a16:creationId xmlns:a16="http://schemas.microsoft.com/office/drawing/2014/main" id="{CDD6F91E-3D90-1979-1141-064B410FB86B}"/>
              </a:ext>
            </a:extLst>
          </p:cNvPr>
          <p:cNvSpPr>
            <a:spLocks noGrp="1"/>
          </p:cNvSpPr>
          <p:nvPr>
            <p:ph type="sldNum" sz="quarter" idx="12"/>
          </p:nvPr>
        </p:nvSpPr>
        <p:spPr/>
        <p:txBody>
          <a:bodyPr/>
          <a:lstStyle>
            <a:lvl1pPr>
              <a:defRPr/>
            </a:lvl1pPr>
          </a:lstStyle>
          <a:p>
            <a:fld id="{BF48C961-443C-4A57-AEDD-598D98570BA5}" type="slidenum">
              <a:rPr lang="en-GB" altLang="en-US"/>
              <a:pPr/>
              <a:t>‹nr.›</a:t>
            </a:fld>
            <a:endParaRPr lang="en-GB" altLang="en-US"/>
          </a:p>
        </p:txBody>
      </p:sp>
    </p:spTree>
    <p:extLst>
      <p:ext uri="{BB962C8B-B14F-4D97-AF65-F5344CB8AC3E}">
        <p14:creationId xmlns:p14="http://schemas.microsoft.com/office/powerpoint/2010/main" val="89073172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noProof="0"/>
              <a:t>Klik om de stijl te bewerken</a:t>
            </a:r>
            <a:endParaRPr lang="en-GB" noProof="0"/>
          </a:p>
        </p:txBody>
      </p:sp>
      <p:sp>
        <p:nvSpPr>
          <p:cNvPr id="3" name="Tijdelijke aanduiding voor tekst 2"/>
          <p:cNvSpPr>
            <a:spLocks noGrp="1"/>
          </p:cNvSpPr>
          <p:nvPr>
            <p:ph type="body" idx="1"/>
          </p:nvPr>
        </p:nvSpPr>
        <p:spPr>
          <a:xfrm>
            <a:off x="493200" y="972000"/>
            <a:ext cx="3997924" cy="266250"/>
          </a:xfrm>
        </p:spPr>
        <p:txBody>
          <a:bodyPr/>
          <a:lstStyle>
            <a:lvl1pPr marL="0" indent="0">
              <a:buNone/>
              <a:defRPr sz="1500" b="0" i="0">
                <a:latin typeface="Museo Sans 900"/>
                <a:cs typeface="Museo Sans 90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noProof="0"/>
              <a:t>Tekststijl van het model bewerken</a:t>
            </a:r>
          </a:p>
        </p:txBody>
      </p:sp>
      <p:sp>
        <p:nvSpPr>
          <p:cNvPr id="4" name="Tijdelijke aanduiding voor inhoud 3"/>
          <p:cNvSpPr>
            <a:spLocks noGrp="1"/>
          </p:cNvSpPr>
          <p:nvPr>
            <p:ph sz="half" idx="2"/>
          </p:nvPr>
        </p:nvSpPr>
        <p:spPr>
          <a:xfrm>
            <a:off x="491524" y="1200150"/>
            <a:ext cx="3999600" cy="3281850"/>
          </a:xfrm>
        </p:spPr>
        <p:txBody>
          <a:bodyPr/>
          <a:lstStyle>
            <a:lvl1pPr>
              <a:defRPr sz="1500"/>
            </a:lvl1pPr>
            <a:lvl2pPr>
              <a:defRPr sz="1500"/>
            </a:lvl2pPr>
            <a:lvl3pPr>
              <a:defRPr sz="1500"/>
            </a:lvl3pPr>
            <a:lvl4pPr>
              <a:defRPr sz="1500"/>
            </a:lvl4pPr>
            <a:lvl5pPr>
              <a:defRPr sz="1500"/>
            </a:lvl5pPr>
            <a:lvl6pPr>
              <a:defRPr sz="1200"/>
            </a:lvl6pPr>
            <a:lvl7pPr>
              <a:defRPr sz="1200"/>
            </a:lvl7pPr>
            <a:lvl8pPr>
              <a:defRPr sz="1200"/>
            </a:lvl8pPr>
            <a:lvl9pPr>
              <a:defRPr sz="1200"/>
            </a:lvl9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5" name="Tijdelijke aanduiding voor tekst 4"/>
          <p:cNvSpPr>
            <a:spLocks noGrp="1"/>
          </p:cNvSpPr>
          <p:nvPr>
            <p:ph type="body" sz="quarter" idx="3"/>
          </p:nvPr>
        </p:nvSpPr>
        <p:spPr>
          <a:xfrm>
            <a:off x="4645026" y="972000"/>
            <a:ext cx="4014000" cy="266250"/>
          </a:xfrm>
        </p:spPr>
        <p:txBody>
          <a:bodyPr/>
          <a:lstStyle>
            <a:lvl1pPr marL="0" indent="0">
              <a:buNone/>
              <a:defRPr sz="1500" b="0" i="0">
                <a:latin typeface="Museo Sans 900"/>
                <a:cs typeface="Museo Sans 90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noProof="0"/>
              <a:t>Tekststijl van het model bewerken</a:t>
            </a:r>
          </a:p>
        </p:txBody>
      </p:sp>
      <p:sp>
        <p:nvSpPr>
          <p:cNvPr id="6" name="Tijdelijke aanduiding voor inhoud 5"/>
          <p:cNvSpPr>
            <a:spLocks noGrp="1"/>
          </p:cNvSpPr>
          <p:nvPr>
            <p:ph sz="quarter" idx="4"/>
          </p:nvPr>
        </p:nvSpPr>
        <p:spPr>
          <a:xfrm>
            <a:off x="4645025" y="1200150"/>
            <a:ext cx="4014000" cy="3281850"/>
          </a:xfrm>
        </p:spPr>
        <p:txBody>
          <a:bodyPr/>
          <a:lstStyle>
            <a:lvl1pPr>
              <a:defRPr sz="1500"/>
            </a:lvl1pPr>
            <a:lvl2pPr>
              <a:defRPr sz="1500"/>
            </a:lvl2pPr>
            <a:lvl3pPr>
              <a:defRPr sz="1500"/>
            </a:lvl3pPr>
            <a:lvl4pPr>
              <a:defRPr sz="1500"/>
            </a:lvl4pPr>
            <a:lvl5pPr>
              <a:defRPr sz="1500"/>
            </a:lvl5pPr>
            <a:lvl6pPr>
              <a:defRPr sz="1200"/>
            </a:lvl6pPr>
            <a:lvl7pPr>
              <a:defRPr sz="1200"/>
            </a:lvl7pPr>
            <a:lvl8pPr>
              <a:defRPr sz="1200"/>
            </a:lvl8pPr>
            <a:lvl9pPr>
              <a:defRPr sz="1200"/>
            </a:lvl9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7" name="Tijdelijke aanduiding voor datum 6">
            <a:extLst>
              <a:ext uri="{FF2B5EF4-FFF2-40B4-BE49-F238E27FC236}">
                <a16:creationId xmlns:a16="http://schemas.microsoft.com/office/drawing/2014/main" id="{20699099-5B79-F283-90D7-BCB50F1C6337}"/>
              </a:ext>
            </a:extLst>
          </p:cNvPr>
          <p:cNvSpPr>
            <a:spLocks noGrp="1"/>
          </p:cNvSpPr>
          <p:nvPr>
            <p:ph type="dt" sz="half" idx="10"/>
          </p:nvPr>
        </p:nvSpPr>
        <p:spPr/>
        <p:txBody>
          <a:bodyPr/>
          <a:lstStyle>
            <a:lvl1pPr>
              <a:defRPr/>
            </a:lvl1pPr>
          </a:lstStyle>
          <a:p>
            <a:pPr>
              <a:defRPr/>
            </a:pPr>
            <a:fld id="{035FAE75-2001-4769-90ED-771DAB90F440}" type="datetimeFigureOut">
              <a:rPr lang="en-GB" altLang="en-US"/>
              <a:pPr>
                <a:defRPr/>
              </a:pPr>
              <a:t>26/09/2026</a:t>
            </a:fld>
            <a:endParaRPr lang="en-GB" altLang="en-US"/>
          </a:p>
        </p:txBody>
      </p:sp>
      <p:sp>
        <p:nvSpPr>
          <p:cNvPr id="8" name="Tijdelijke aanduiding voor voettekst 7">
            <a:extLst>
              <a:ext uri="{FF2B5EF4-FFF2-40B4-BE49-F238E27FC236}">
                <a16:creationId xmlns:a16="http://schemas.microsoft.com/office/drawing/2014/main" id="{2F010EF3-63FD-5874-DF54-2905C114A3E9}"/>
              </a:ext>
            </a:extLst>
          </p:cNvPr>
          <p:cNvSpPr>
            <a:spLocks noGrp="1"/>
          </p:cNvSpPr>
          <p:nvPr>
            <p:ph type="ftr" sz="quarter" idx="11"/>
          </p:nvPr>
        </p:nvSpPr>
        <p:spPr/>
        <p:txBody>
          <a:bodyPr/>
          <a:lstStyle>
            <a:lvl1pPr>
              <a:defRPr/>
            </a:lvl1pPr>
          </a:lstStyle>
          <a:p>
            <a:pPr>
              <a:defRPr/>
            </a:pPr>
            <a:endParaRPr lang="en-GB" altLang="en-US"/>
          </a:p>
        </p:txBody>
      </p:sp>
      <p:sp>
        <p:nvSpPr>
          <p:cNvPr id="9" name="Tijdelijke aanduiding voor dianummer 8">
            <a:extLst>
              <a:ext uri="{FF2B5EF4-FFF2-40B4-BE49-F238E27FC236}">
                <a16:creationId xmlns:a16="http://schemas.microsoft.com/office/drawing/2014/main" id="{4832CFAA-E2E7-5FB8-3F94-9E0962A1D409}"/>
              </a:ext>
            </a:extLst>
          </p:cNvPr>
          <p:cNvSpPr>
            <a:spLocks noGrp="1"/>
          </p:cNvSpPr>
          <p:nvPr>
            <p:ph type="sldNum" sz="quarter" idx="12"/>
          </p:nvPr>
        </p:nvSpPr>
        <p:spPr/>
        <p:txBody>
          <a:bodyPr/>
          <a:lstStyle>
            <a:lvl1pPr>
              <a:defRPr/>
            </a:lvl1pPr>
          </a:lstStyle>
          <a:p>
            <a:fld id="{0533B515-303A-4C5A-A0C0-63F5926A1632}" type="slidenum">
              <a:rPr lang="en-GB" altLang="en-US"/>
              <a:pPr/>
              <a:t>‹nr.›</a:t>
            </a:fld>
            <a:endParaRPr lang="en-GB" altLang="en-US"/>
          </a:p>
        </p:txBody>
      </p:sp>
    </p:spTree>
    <p:extLst>
      <p:ext uri="{BB962C8B-B14F-4D97-AF65-F5344CB8AC3E}">
        <p14:creationId xmlns:p14="http://schemas.microsoft.com/office/powerpoint/2010/main" val="3508813231"/>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Picture">
    <p:spTree>
      <p:nvGrpSpPr>
        <p:cNvPr id="1" name=""/>
        <p:cNvGrpSpPr/>
        <p:nvPr/>
      </p:nvGrpSpPr>
      <p:grpSpPr>
        <a:xfrm>
          <a:off x="0" y="0"/>
          <a:ext cx="0" cy="0"/>
          <a:chOff x="0" y="0"/>
          <a:chExt cx="0" cy="0"/>
        </a:xfrm>
      </p:grpSpPr>
      <p:sp>
        <p:nvSpPr>
          <p:cNvPr id="2" name="Titel 1"/>
          <p:cNvSpPr>
            <a:spLocks noGrp="1"/>
          </p:cNvSpPr>
          <p:nvPr>
            <p:ph type="title"/>
          </p:nvPr>
        </p:nvSpPr>
        <p:spPr>
          <a:xfrm>
            <a:off x="491526" y="297000"/>
            <a:ext cx="3999599" cy="621000"/>
          </a:xfrm>
        </p:spPr>
        <p:txBody>
          <a:bodyPr/>
          <a:lstStyle>
            <a:lvl1pPr>
              <a:defRPr/>
            </a:lvl1pPr>
          </a:lstStyle>
          <a:p>
            <a:r>
              <a:rPr lang="nl-NL" noProof="0"/>
              <a:t>Klik om de stijl te bewerken</a:t>
            </a:r>
            <a:endParaRPr lang="en-GB" noProof="0"/>
          </a:p>
        </p:txBody>
      </p:sp>
      <p:sp>
        <p:nvSpPr>
          <p:cNvPr id="3" name="Tijdelijke aanduiding voor tekst 2"/>
          <p:cNvSpPr>
            <a:spLocks noGrp="1"/>
          </p:cNvSpPr>
          <p:nvPr>
            <p:ph type="body" idx="1"/>
          </p:nvPr>
        </p:nvSpPr>
        <p:spPr>
          <a:xfrm>
            <a:off x="493200" y="972000"/>
            <a:ext cx="3997924" cy="266250"/>
          </a:xfrm>
        </p:spPr>
        <p:txBody>
          <a:bodyPr/>
          <a:lstStyle>
            <a:lvl1pPr marL="0" indent="0">
              <a:buNone/>
              <a:defRPr sz="1500" b="0" i="0">
                <a:latin typeface="Museo Sans 900"/>
                <a:cs typeface="Museo Sans 90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noProof="0"/>
              <a:t>Tekststijl van het model bewerken</a:t>
            </a:r>
          </a:p>
        </p:txBody>
      </p:sp>
      <p:sp>
        <p:nvSpPr>
          <p:cNvPr id="4" name="Tijdelijke aanduiding voor inhoud 3"/>
          <p:cNvSpPr>
            <a:spLocks noGrp="1"/>
          </p:cNvSpPr>
          <p:nvPr>
            <p:ph sz="half" idx="2"/>
          </p:nvPr>
        </p:nvSpPr>
        <p:spPr>
          <a:xfrm>
            <a:off x="491524" y="1200150"/>
            <a:ext cx="3999600" cy="3281850"/>
          </a:xfrm>
        </p:spPr>
        <p:txBody>
          <a:bodyPr/>
          <a:lstStyle>
            <a:lvl1pPr>
              <a:defRPr sz="1500"/>
            </a:lvl1pPr>
            <a:lvl2pPr>
              <a:defRPr sz="1500"/>
            </a:lvl2pPr>
            <a:lvl3pPr>
              <a:defRPr sz="1500"/>
            </a:lvl3pPr>
            <a:lvl4pPr>
              <a:defRPr sz="1500"/>
            </a:lvl4pPr>
            <a:lvl5pPr>
              <a:defRPr sz="1500"/>
            </a:lvl5pPr>
            <a:lvl6pPr>
              <a:defRPr sz="1200"/>
            </a:lvl6pPr>
            <a:lvl7pPr>
              <a:defRPr sz="1200"/>
            </a:lvl7pPr>
            <a:lvl8pPr>
              <a:defRPr sz="1200"/>
            </a:lvl8pPr>
            <a:lvl9pPr>
              <a:defRPr sz="1200"/>
            </a:lvl9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10" name="Tijdelijke aanduiding voor afbeelding 2"/>
          <p:cNvSpPr>
            <a:spLocks noGrp="1"/>
          </p:cNvSpPr>
          <p:nvPr>
            <p:ph type="pic" idx="13"/>
          </p:nvPr>
        </p:nvSpPr>
        <p:spPr>
          <a:xfrm>
            <a:off x="4643999" y="366713"/>
            <a:ext cx="4014000" cy="3771900"/>
          </a:xfrm>
          <a:solidFill>
            <a:schemeClr val="bg1">
              <a:lumMod val="85000"/>
            </a:schemeClr>
          </a:solidFill>
        </p:spPr>
        <p:txBody>
          <a:bodyPr tIns="180000" rtlCol="0">
            <a:noAutofit/>
          </a:bodyPr>
          <a:lstStyle>
            <a:lvl1pPr marL="0" indent="0" algn="ctr">
              <a:buNone/>
              <a:defRPr sz="1200" baseline="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nl-NL" noProof="0"/>
              <a:t>Klik op het pictogram als u een afbeelding wilt toevoegen</a:t>
            </a:r>
            <a:endParaRPr lang="en-GB" noProof="0"/>
          </a:p>
        </p:txBody>
      </p:sp>
      <p:sp>
        <p:nvSpPr>
          <p:cNvPr id="5" name="Tijdelijke aanduiding voor datum 6">
            <a:extLst>
              <a:ext uri="{FF2B5EF4-FFF2-40B4-BE49-F238E27FC236}">
                <a16:creationId xmlns:a16="http://schemas.microsoft.com/office/drawing/2014/main" id="{8803B8BF-A4F5-DE4A-F1D7-3024E4B55CF4}"/>
              </a:ext>
            </a:extLst>
          </p:cNvPr>
          <p:cNvSpPr>
            <a:spLocks noGrp="1"/>
          </p:cNvSpPr>
          <p:nvPr>
            <p:ph type="dt" sz="half" idx="14"/>
          </p:nvPr>
        </p:nvSpPr>
        <p:spPr/>
        <p:txBody>
          <a:bodyPr/>
          <a:lstStyle>
            <a:lvl1pPr>
              <a:defRPr/>
            </a:lvl1pPr>
          </a:lstStyle>
          <a:p>
            <a:pPr>
              <a:defRPr/>
            </a:pPr>
            <a:fld id="{C096B8C5-A9F0-4319-B0CA-F6667C79DB0C}" type="datetimeFigureOut">
              <a:rPr lang="en-GB" altLang="en-US"/>
              <a:pPr>
                <a:defRPr/>
              </a:pPr>
              <a:t>26/09/2026</a:t>
            </a:fld>
            <a:endParaRPr lang="en-GB" altLang="en-US"/>
          </a:p>
        </p:txBody>
      </p:sp>
      <p:sp>
        <p:nvSpPr>
          <p:cNvPr id="6" name="Tijdelijke aanduiding voor voettekst 7">
            <a:extLst>
              <a:ext uri="{FF2B5EF4-FFF2-40B4-BE49-F238E27FC236}">
                <a16:creationId xmlns:a16="http://schemas.microsoft.com/office/drawing/2014/main" id="{646BB786-C010-9636-73FF-64BFE9BCADE6}"/>
              </a:ext>
            </a:extLst>
          </p:cNvPr>
          <p:cNvSpPr>
            <a:spLocks noGrp="1"/>
          </p:cNvSpPr>
          <p:nvPr>
            <p:ph type="ftr" sz="quarter" idx="15"/>
          </p:nvPr>
        </p:nvSpPr>
        <p:spPr/>
        <p:txBody>
          <a:bodyPr/>
          <a:lstStyle>
            <a:lvl1pPr>
              <a:defRPr/>
            </a:lvl1pPr>
          </a:lstStyle>
          <a:p>
            <a:pPr>
              <a:defRPr/>
            </a:pPr>
            <a:endParaRPr lang="en-GB" altLang="en-US"/>
          </a:p>
        </p:txBody>
      </p:sp>
      <p:sp>
        <p:nvSpPr>
          <p:cNvPr id="7" name="Tijdelijke aanduiding voor dianummer 8">
            <a:extLst>
              <a:ext uri="{FF2B5EF4-FFF2-40B4-BE49-F238E27FC236}">
                <a16:creationId xmlns:a16="http://schemas.microsoft.com/office/drawing/2014/main" id="{300115D8-6CD9-F315-C976-F33938DF48FE}"/>
              </a:ext>
            </a:extLst>
          </p:cNvPr>
          <p:cNvSpPr>
            <a:spLocks noGrp="1"/>
          </p:cNvSpPr>
          <p:nvPr>
            <p:ph type="sldNum" sz="quarter" idx="16"/>
          </p:nvPr>
        </p:nvSpPr>
        <p:spPr/>
        <p:txBody>
          <a:bodyPr/>
          <a:lstStyle>
            <a:lvl1pPr>
              <a:defRPr/>
            </a:lvl1pPr>
          </a:lstStyle>
          <a:p>
            <a:fld id="{591AAA90-0164-45BC-B8EA-212A99FF6BBF}" type="slidenum">
              <a:rPr lang="en-GB" altLang="en-US"/>
              <a:pPr/>
              <a:t>‹nr.›</a:t>
            </a:fld>
            <a:endParaRPr lang="en-GB" altLang="en-US"/>
          </a:p>
        </p:txBody>
      </p:sp>
    </p:spTree>
    <p:extLst>
      <p:ext uri="{BB962C8B-B14F-4D97-AF65-F5344CB8AC3E}">
        <p14:creationId xmlns:p14="http://schemas.microsoft.com/office/powerpoint/2010/main" val="206620995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2 Pictures">
    <p:spTree>
      <p:nvGrpSpPr>
        <p:cNvPr id="1" name=""/>
        <p:cNvGrpSpPr/>
        <p:nvPr/>
      </p:nvGrpSpPr>
      <p:grpSpPr>
        <a:xfrm>
          <a:off x="0" y="0"/>
          <a:ext cx="0" cy="0"/>
          <a:chOff x="0" y="0"/>
          <a:chExt cx="0" cy="0"/>
        </a:xfrm>
      </p:grpSpPr>
      <p:sp>
        <p:nvSpPr>
          <p:cNvPr id="2" name="Titel 1"/>
          <p:cNvSpPr>
            <a:spLocks noGrp="1"/>
          </p:cNvSpPr>
          <p:nvPr>
            <p:ph type="title"/>
          </p:nvPr>
        </p:nvSpPr>
        <p:spPr>
          <a:xfrm>
            <a:off x="491526" y="297000"/>
            <a:ext cx="3999599" cy="621000"/>
          </a:xfrm>
        </p:spPr>
        <p:txBody>
          <a:bodyPr/>
          <a:lstStyle>
            <a:lvl1pPr>
              <a:defRPr/>
            </a:lvl1pPr>
          </a:lstStyle>
          <a:p>
            <a:r>
              <a:rPr lang="nl-NL" noProof="0"/>
              <a:t>Klik om de stijl te bewerken</a:t>
            </a:r>
            <a:endParaRPr lang="en-GB" noProof="0"/>
          </a:p>
        </p:txBody>
      </p:sp>
      <p:sp>
        <p:nvSpPr>
          <p:cNvPr id="3" name="Tijdelijke aanduiding voor tekst 2"/>
          <p:cNvSpPr>
            <a:spLocks noGrp="1"/>
          </p:cNvSpPr>
          <p:nvPr>
            <p:ph type="body" idx="1"/>
          </p:nvPr>
        </p:nvSpPr>
        <p:spPr>
          <a:xfrm>
            <a:off x="493200" y="972000"/>
            <a:ext cx="3997924" cy="266250"/>
          </a:xfrm>
        </p:spPr>
        <p:txBody>
          <a:bodyPr/>
          <a:lstStyle>
            <a:lvl1pPr marL="0" indent="0">
              <a:buNone/>
              <a:defRPr sz="1500" b="0" i="0">
                <a:solidFill>
                  <a:schemeClr val="tx1"/>
                </a:solidFill>
                <a:latin typeface="Museo Sans 900"/>
                <a:cs typeface="Museo Sans 90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noProof="0"/>
              <a:t>Tekststijl van het model bewerken</a:t>
            </a:r>
          </a:p>
        </p:txBody>
      </p:sp>
      <p:sp>
        <p:nvSpPr>
          <p:cNvPr id="4" name="Tijdelijke aanduiding voor inhoud 3"/>
          <p:cNvSpPr>
            <a:spLocks noGrp="1"/>
          </p:cNvSpPr>
          <p:nvPr>
            <p:ph sz="half" idx="2"/>
          </p:nvPr>
        </p:nvSpPr>
        <p:spPr>
          <a:xfrm>
            <a:off x="491524" y="1200150"/>
            <a:ext cx="3999600" cy="3281850"/>
          </a:xfrm>
        </p:spPr>
        <p:txBody>
          <a:bodyPr/>
          <a:lstStyle>
            <a:lvl1pPr>
              <a:defRPr sz="1500"/>
            </a:lvl1pPr>
            <a:lvl2pPr>
              <a:defRPr sz="1500"/>
            </a:lvl2pPr>
            <a:lvl3pPr>
              <a:defRPr sz="1500"/>
            </a:lvl3pPr>
            <a:lvl4pPr>
              <a:defRPr sz="1500"/>
            </a:lvl4pPr>
            <a:lvl5pPr>
              <a:defRPr sz="1500"/>
            </a:lvl5pPr>
            <a:lvl6pPr>
              <a:defRPr sz="1200"/>
            </a:lvl6pPr>
            <a:lvl7pPr>
              <a:defRPr sz="1200"/>
            </a:lvl7pPr>
            <a:lvl8pPr>
              <a:defRPr sz="1200"/>
            </a:lvl8pPr>
            <a:lvl9pPr>
              <a:defRPr sz="1200"/>
            </a:lvl9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10" name="Tijdelijke aanduiding voor afbeelding 2"/>
          <p:cNvSpPr>
            <a:spLocks noGrp="1"/>
          </p:cNvSpPr>
          <p:nvPr>
            <p:ph type="pic" idx="13"/>
          </p:nvPr>
        </p:nvSpPr>
        <p:spPr>
          <a:xfrm>
            <a:off x="4643999" y="366713"/>
            <a:ext cx="4014000" cy="1822500"/>
          </a:xfrm>
          <a:solidFill>
            <a:schemeClr val="bg1">
              <a:lumMod val="85000"/>
            </a:schemeClr>
          </a:solidFill>
        </p:spPr>
        <p:txBody>
          <a:bodyPr tIns="180000" rtlCol="0">
            <a:noAutofit/>
          </a:bodyPr>
          <a:lstStyle>
            <a:lvl1pPr marL="0" indent="0" algn="ctr">
              <a:buNone/>
              <a:defRPr sz="1200" baseline="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nl-NL" noProof="0"/>
              <a:t>Klik op het pictogram als u een afbeelding wilt toevoegen</a:t>
            </a:r>
            <a:endParaRPr lang="en-GB" noProof="0"/>
          </a:p>
        </p:txBody>
      </p:sp>
      <p:sp>
        <p:nvSpPr>
          <p:cNvPr id="11" name="Tijdelijke aanduiding voor afbeelding 2"/>
          <p:cNvSpPr>
            <a:spLocks noGrp="1"/>
          </p:cNvSpPr>
          <p:nvPr>
            <p:ph type="pic" idx="14"/>
          </p:nvPr>
        </p:nvSpPr>
        <p:spPr>
          <a:xfrm>
            <a:off x="4643999" y="2316600"/>
            <a:ext cx="4014000" cy="1822500"/>
          </a:xfrm>
          <a:solidFill>
            <a:schemeClr val="bg1">
              <a:lumMod val="85000"/>
            </a:schemeClr>
          </a:solidFill>
        </p:spPr>
        <p:txBody>
          <a:bodyPr tIns="180000" rtlCol="0">
            <a:noAutofit/>
          </a:bodyPr>
          <a:lstStyle>
            <a:lvl1pPr marL="0" indent="0" algn="ctr">
              <a:buNone/>
              <a:defRPr sz="120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nl-NL" noProof="0"/>
              <a:t>Klik op het pictogram als u een afbeelding wilt toevoegen</a:t>
            </a:r>
            <a:endParaRPr lang="en-GB" noProof="0"/>
          </a:p>
        </p:txBody>
      </p:sp>
      <p:sp>
        <p:nvSpPr>
          <p:cNvPr id="5" name="Tijdelijke aanduiding voor datum 6">
            <a:extLst>
              <a:ext uri="{FF2B5EF4-FFF2-40B4-BE49-F238E27FC236}">
                <a16:creationId xmlns:a16="http://schemas.microsoft.com/office/drawing/2014/main" id="{890E6FDC-124C-DB9C-B11B-6BA23E540E3B}"/>
              </a:ext>
            </a:extLst>
          </p:cNvPr>
          <p:cNvSpPr>
            <a:spLocks noGrp="1"/>
          </p:cNvSpPr>
          <p:nvPr>
            <p:ph type="dt" sz="half" idx="15"/>
          </p:nvPr>
        </p:nvSpPr>
        <p:spPr/>
        <p:txBody>
          <a:bodyPr/>
          <a:lstStyle>
            <a:lvl1pPr>
              <a:defRPr/>
            </a:lvl1pPr>
          </a:lstStyle>
          <a:p>
            <a:pPr>
              <a:defRPr/>
            </a:pPr>
            <a:fld id="{D231D271-5EC0-4516-8DA2-DFBE97845E52}" type="datetimeFigureOut">
              <a:rPr lang="en-GB" altLang="en-US"/>
              <a:pPr>
                <a:defRPr/>
              </a:pPr>
              <a:t>26/09/2026</a:t>
            </a:fld>
            <a:endParaRPr lang="en-GB" altLang="en-US"/>
          </a:p>
        </p:txBody>
      </p:sp>
      <p:sp>
        <p:nvSpPr>
          <p:cNvPr id="6" name="Tijdelijke aanduiding voor voettekst 7">
            <a:extLst>
              <a:ext uri="{FF2B5EF4-FFF2-40B4-BE49-F238E27FC236}">
                <a16:creationId xmlns:a16="http://schemas.microsoft.com/office/drawing/2014/main" id="{F44E2049-C0A3-44BB-AA9F-E00244379477}"/>
              </a:ext>
            </a:extLst>
          </p:cNvPr>
          <p:cNvSpPr>
            <a:spLocks noGrp="1"/>
          </p:cNvSpPr>
          <p:nvPr>
            <p:ph type="ftr" sz="quarter" idx="16"/>
          </p:nvPr>
        </p:nvSpPr>
        <p:spPr/>
        <p:txBody>
          <a:bodyPr/>
          <a:lstStyle>
            <a:lvl1pPr>
              <a:defRPr/>
            </a:lvl1pPr>
          </a:lstStyle>
          <a:p>
            <a:pPr>
              <a:defRPr/>
            </a:pPr>
            <a:endParaRPr lang="en-GB" altLang="en-US"/>
          </a:p>
        </p:txBody>
      </p:sp>
      <p:sp>
        <p:nvSpPr>
          <p:cNvPr id="7" name="Tijdelijke aanduiding voor dianummer 8">
            <a:extLst>
              <a:ext uri="{FF2B5EF4-FFF2-40B4-BE49-F238E27FC236}">
                <a16:creationId xmlns:a16="http://schemas.microsoft.com/office/drawing/2014/main" id="{A37EBEF1-96ED-A4FF-EFDA-463EB4305CE2}"/>
              </a:ext>
            </a:extLst>
          </p:cNvPr>
          <p:cNvSpPr>
            <a:spLocks noGrp="1"/>
          </p:cNvSpPr>
          <p:nvPr>
            <p:ph type="sldNum" sz="quarter" idx="17"/>
          </p:nvPr>
        </p:nvSpPr>
        <p:spPr/>
        <p:txBody>
          <a:bodyPr/>
          <a:lstStyle>
            <a:lvl1pPr>
              <a:defRPr/>
            </a:lvl1pPr>
          </a:lstStyle>
          <a:p>
            <a:fld id="{488EBFAF-DEF4-4DE9-B7B4-B1AC822794D6}" type="slidenum">
              <a:rPr lang="en-GB" altLang="en-US"/>
              <a:pPr/>
              <a:t>‹nr.›</a:t>
            </a:fld>
            <a:endParaRPr lang="en-GB" altLang="en-US"/>
          </a:p>
        </p:txBody>
      </p:sp>
    </p:spTree>
    <p:extLst>
      <p:ext uri="{BB962C8B-B14F-4D97-AF65-F5344CB8AC3E}">
        <p14:creationId xmlns:p14="http://schemas.microsoft.com/office/powerpoint/2010/main" val="2990057233"/>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lvl1pPr>
          </a:lstStyle>
          <a:p>
            <a:r>
              <a:rPr lang="nl-NL" noProof="0"/>
              <a:t>Klik om de stijl te bewerken</a:t>
            </a:r>
            <a:endParaRPr lang="en-GB" noProof="0" dirty="0"/>
          </a:p>
        </p:txBody>
      </p:sp>
      <p:sp>
        <p:nvSpPr>
          <p:cNvPr id="3" name="Tijdelijke aanduiding voor datum 3">
            <a:extLst>
              <a:ext uri="{FF2B5EF4-FFF2-40B4-BE49-F238E27FC236}">
                <a16:creationId xmlns:a16="http://schemas.microsoft.com/office/drawing/2014/main" id="{466FA25E-0E77-7809-88E5-A1B81A2737A5}"/>
              </a:ext>
            </a:extLst>
          </p:cNvPr>
          <p:cNvSpPr>
            <a:spLocks noGrp="1"/>
          </p:cNvSpPr>
          <p:nvPr>
            <p:ph type="dt" sz="half" idx="10"/>
          </p:nvPr>
        </p:nvSpPr>
        <p:spPr/>
        <p:txBody>
          <a:bodyPr/>
          <a:lstStyle>
            <a:lvl1pPr>
              <a:defRPr/>
            </a:lvl1pPr>
          </a:lstStyle>
          <a:p>
            <a:pPr>
              <a:defRPr/>
            </a:pPr>
            <a:fld id="{2C222885-A56D-4EAC-8195-888B15B2E57F}" type="datetimeFigureOut">
              <a:rPr lang="en-GB" altLang="en-US"/>
              <a:pPr>
                <a:defRPr/>
              </a:pPr>
              <a:t>26/09/2026</a:t>
            </a:fld>
            <a:endParaRPr lang="en-GB" altLang="en-US"/>
          </a:p>
        </p:txBody>
      </p:sp>
      <p:sp>
        <p:nvSpPr>
          <p:cNvPr id="4" name="Tijdelijke aanduiding voor voettekst 4">
            <a:extLst>
              <a:ext uri="{FF2B5EF4-FFF2-40B4-BE49-F238E27FC236}">
                <a16:creationId xmlns:a16="http://schemas.microsoft.com/office/drawing/2014/main" id="{8DEDF576-D53E-EBD1-7D13-48AA30041AF3}"/>
              </a:ext>
            </a:extLst>
          </p:cNvPr>
          <p:cNvSpPr>
            <a:spLocks noGrp="1"/>
          </p:cNvSpPr>
          <p:nvPr>
            <p:ph type="ftr" sz="quarter" idx="11"/>
          </p:nvPr>
        </p:nvSpPr>
        <p:spPr/>
        <p:txBody>
          <a:bodyPr/>
          <a:lstStyle>
            <a:lvl1pPr>
              <a:defRPr/>
            </a:lvl1pPr>
          </a:lstStyle>
          <a:p>
            <a:pPr>
              <a:defRPr/>
            </a:pPr>
            <a:endParaRPr lang="en-GB" altLang="en-US"/>
          </a:p>
        </p:txBody>
      </p:sp>
      <p:sp>
        <p:nvSpPr>
          <p:cNvPr id="5" name="Tijdelijke aanduiding voor dianummer 5">
            <a:extLst>
              <a:ext uri="{FF2B5EF4-FFF2-40B4-BE49-F238E27FC236}">
                <a16:creationId xmlns:a16="http://schemas.microsoft.com/office/drawing/2014/main" id="{5D59FA22-3737-1BB5-7BF7-4333CEC1F4A8}"/>
              </a:ext>
            </a:extLst>
          </p:cNvPr>
          <p:cNvSpPr>
            <a:spLocks noGrp="1"/>
          </p:cNvSpPr>
          <p:nvPr>
            <p:ph type="sldNum" sz="quarter" idx="12"/>
          </p:nvPr>
        </p:nvSpPr>
        <p:spPr/>
        <p:txBody>
          <a:bodyPr/>
          <a:lstStyle>
            <a:lvl1pPr>
              <a:defRPr/>
            </a:lvl1pPr>
          </a:lstStyle>
          <a:p>
            <a:fld id="{D84C8FC7-EEF5-415A-B124-133358E943EA}" type="slidenum">
              <a:rPr lang="en-GB" altLang="en-US"/>
              <a:pPr/>
              <a:t>‹nr.›</a:t>
            </a:fld>
            <a:endParaRPr lang="en-GB" altLang="en-US"/>
          </a:p>
        </p:txBody>
      </p:sp>
    </p:spTree>
    <p:extLst>
      <p:ext uri="{BB962C8B-B14F-4D97-AF65-F5344CB8AC3E}">
        <p14:creationId xmlns:p14="http://schemas.microsoft.com/office/powerpoint/2010/main" val="7863036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6F7E58BC-9E23-44DD-D80D-31F49F3FB4BB}"/>
              </a:ext>
            </a:extLst>
          </p:cNvPr>
          <p:cNvSpPr>
            <a:spLocks noGrp="1"/>
          </p:cNvSpPr>
          <p:nvPr>
            <p:ph type="dt" sz="half" idx="10"/>
          </p:nvPr>
        </p:nvSpPr>
        <p:spPr/>
        <p:txBody>
          <a:bodyPr/>
          <a:lstStyle>
            <a:lvl1pPr>
              <a:defRPr/>
            </a:lvl1pPr>
          </a:lstStyle>
          <a:p>
            <a:pPr>
              <a:defRPr/>
            </a:pPr>
            <a:fld id="{F8B610C0-CA09-4B4D-86EA-C5F52C1B491F}" type="datetimeFigureOut">
              <a:rPr lang="en-GB" altLang="en-US"/>
              <a:pPr>
                <a:defRPr/>
              </a:pPr>
              <a:t>26/09/2026</a:t>
            </a:fld>
            <a:endParaRPr lang="en-GB" altLang="en-US"/>
          </a:p>
        </p:txBody>
      </p:sp>
      <p:sp>
        <p:nvSpPr>
          <p:cNvPr id="3" name="Tijdelijke aanduiding voor voettekst 4">
            <a:extLst>
              <a:ext uri="{FF2B5EF4-FFF2-40B4-BE49-F238E27FC236}">
                <a16:creationId xmlns:a16="http://schemas.microsoft.com/office/drawing/2014/main" id="{60C69D0E-282F-B27F-53D5-35C33869FC44}"/>
              </a:ext>
            </a:extLst>
          </p:cNvPr>
          <p:cNvSpPr>
            <a:spLocks noGrp="1"/>
          </p:cNvSpPr>
          <p:nvPr>
            <p:ph type="ftr" sz="quarter" idx="11"/>
          </p:nvPr>
        </p:nvSpPr>
        <p:spPr/>
        <p:txBody>
          <a:bodyPr/>
          <a:lstStyle>
            <a:lvl1pPr>
              <a:defRPr/>
            </a:lvl1pPr>
          </a:lstStyle>
          <a:p>
            <a:pPr>
              <a:defRPr/>
            </a:pPr>
            <a:endParaRPr lang="en-GB" altLang="en-US"/>
          </a:p>
        </p:txBody>
      </p:sp>
      <p:sp>
        <p:nvSpPr>
          <p:cNvPr id="4" name="Tijdelijke aanduiding voor dianummer 5">
            <a:extLst>
              <a:ext uri="{FF2B5EF4-FFF2-40B4-BE49-F238E27FC236}">
                <a16:creationId xmlns:a16="http://schemas.microsoft.com/office/drawing/2014/main" id="{B6E4D0BE-3631-A1B1-9ED8-5217B26359B9}"/>
              </a:ext>
            </a:extLst>
          </p:cNvPr>
          <p:cNvSpPr>
            <a:spLocks noGrp="1"/>
          </p:cNvSpPr>
          <p:nvPr>
            <p:ph type="sldNum" sz="quarter" idx="12"/>
          </p:nvPr>
        </p:nvSpPr>
        <p:spPr/>
        <p:txBody>
          <a:bodyPr/>
          <a:lstStyle>
            <a:lvl1pPr>
              <a:defRPr/>
            </a:lvl1pPr>
          </a:lstStyle>
          <a:p>
            <a:fld id="{AB744250-509F-4EE0-B6F9-A96CA7A4CFE6}" type="slidenum">
              <a:rPr lang="en-GB" altLang="en-US"/>
              <a:pPr/>
              <a:t>‹nr.›</a:t>
            </a:fld>
            <a:endParaRPr lang="en-GB" altLang="en-US"/>
          </a:p>
        </p:txBody>
      </p:sp>
    </p:spTree>
    <p:extLst>
      <p:ext uri="{BB962C8B-B14F-4D97-AF65-F5344CB8AC3E}">
        <p14:creationId xmlns:p14="http://schemas.microsoft.com/office/powerpoint/2010/main" val="27470590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Tijdelijke aanduiding voor afbeelding 2"/>
          <p:cNvSpPr>
            <a:spLocks noGrp="1"/>
          </p:cNvSpPr>
          <p:nvPr>
            <p:ph type="pic" idx="1"/>
          </p:nvPr>
        </p:nvSpPr>
        <p:spPr>
          <a:xfrm>
            <a:off x="491525" y="675000"/>
            <a:ext cx="8172000" cy="3463613"/>
          </a:xfrm>
          <a:solidFill>
            <a:schemeClr val="bg1">
              <a:lumMod val="85000"/>
            </a:schemeClr>
          </a:solidFill>
        </p:spPr>
        <p:txBody>
          <a:bodyPr tIns="180000" rtlCol="0">
            <a:noAutofit/>
          </a:bodyPr>
          <a:lstStyle>
            <a:lvl1pPr marL="0" indent="0" algn="ctr">
              <a:buNone/>
              <a:defRPr sz="1200" baseline="0">
                <a:solidFill>
                  <a:schemeClr val="bg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nl-NL" noProof="0"/>
              <a:t>Klik op het pictogram als u een afbeelding wilt toevoegen</a:t>
            </a:r>
            <a:endParaRPr lang="en-GB" noProof="0" dirty="0"/>
          </a:p>
        </p:txBody>
      </p:sp>
      <p:sp>
        <p:nvSpPr>
          <p:cNvPr id="2" name="Titel 1"/>
          <p:cNvSpPr>
            <a:spLocks noGrp="1"/>
          </p:cNvSpPr>
          <p:nvPr>
            <p:ph type="title"/>
          </p:nvPr>
        </p:nvSpPr>
        <p:spPr>
          <a:xfrm>
            <a:off x="491525" y="297000"/>
            <a:ext cx="8172000" cy="270000"/>
          </a:xfrm>
        </p:spPr>
        <p:txBody>
          <a:bodyPr/>
          <a:lstStyle>
            <a:lvl1pPr algn="l">
              <a:lnSpc>
                <a:spcPts val="1875"/>
              </a:lnSpc>
              <a:defRPr sz="1500" b="1" baseline="0">
                <a:solidFill>
                  <a:schemeClr val="tx1"/>
                </a:solidFill>
                <a:latin typeface="+mj-lt"/>
              </a:defRPr>
            </a:lvl1pPr>
          </a:lstStyle>
          <a:p>
            <a:r>
              <a:rPr lang="nl-NL" noProof="0"/>
              <a:t>Klik om de stijl te bewerken</a:t>
            </a:r>
            <a:endParaRPr lang="en-GB" noProof="0" dirty="0"/>
          </a:p>
        </p:txBody>
      </p:sp>
      <p:sp>
        <p:nvSpPr>
          <p:cNvPr id="4" name="Tijdelijke aanduiding voor datum 7">
            <a:extLst>
              <a:ext uri="{FF2B5EF4-FFF2-40B4-BE49-F238E27FC236}">
                <a16:creationId xmlns:a16="http://schemas.microsoft.com/office/drawing/2014/main" id="{F6882FEF-855F-2C81-D1AF-982CF2220ABE}"/>
              </a:ext>
            </a:extLst>
          </p:cNvPr>
          <p:cNvSpPr>
            <a:spLocks noGrp="1"/>
          </p:cNvSpPr>
          <p:nvPr>
            <p:ph type="dt" sz="half" idx="10"/>
          </p:nvPr>
        </p:nvSpPr>
        <p:spPr/>
        <p:txBody>
          <a:bodyPr/>
          <a:lstStyle>
            <a:lvl1pPr>
              <a:defRPr/>
            </a:lvl1pPr>
          </a:lstStyle>
          <a:p>
            <a:pPr>
              <a:defRPr/>
            </a:pPr>
            <a:fld id="{816FAB9F-7341-4F00-9927-6B51E293B37E}" type="datetimeFigureOut">
              <a:rPr lang="en-GB" altLang="en-US"/>
              <a:pPr>
                <a:defRPr/>
              </a:pPr>
              <a:t>26/09/2026</a:t>
            </a:fld>
            <a:endParaRPr lang="en-GB" altLang="en-US"/>
          </a:p>
        </p:txBody>
      </p:sp>
      <p:sp>
        <p:nvSpPr>
          <p:cNvPr id="5" name="Tijdelijke aanduiding voor dianummer 8">
            <a:extLst>
              <a:ext uri="{FF2B5EF4-FFF2-40B4-BE49-F238E27FC236}">
                <a16:creationId xmlns:a16="http://schemas.microsoft.com/office/drawing/2014/main" id="{58D3B4B1-EC73-E0AB-11F8-3DE55F8456B6}"/>
              </a:ext>
            </a:extLst>
          </p:cNvPr>
          <p:cNvSpPr>
            <a:spLocks noGrp="1"/>
          </p:cNvSpPr>
          <p:nvPr>
            <p:ph type="sldNum" sz="quarter" idx="11"/>
          </p:nvPr>
        </p:nvSpPr>
        <p:spPr/>
        <p:txBody>
          <a:bodyPr/>
          <a:lstStyle>
            <a:lvl1pPr>
              <a:defRPr/>
            </a:lvl1pPr>
          </a:lstStyle>
          <a:p>
            <a:fld id="{F8D63885-B3B7-446C-8F2A-F7F2611BFD1E}" type="slidenum">
              <a:rPr lang="en-GB" altLang="en-US"/>
              <a:pPr/>
              <a:t>‹nr.›</a:t>
            </a:fld>
            <a:endParaRPr lang="en-GB" altLang="en-US"/>
          </a:p>
        </p:txBody>
      </p:sp>
      <p:sp>
        <p:nvSpPr>
          <p:cNvPr id="6" name="Tijdelijke aanduiding voor voettekst 9">
            <a:extLst>
              <a:ext uri="{FF2B5EF4-FFF2-40B4-BE49-F238E27FC236}">
                <a16:creationId xmlns:a16="http://schemas.microsoft.com/office/drawing/2014/main" id="{54018A5F-0947-AB4B-41F0-EF7542C10AC6}"/>
              </a:ext>
            </a:extLst>
          </p:cNvPr>
          <p:cNvSpPr>
            <a:spLocks noGrp="1"/>
          </p:cNvSpPr>
          <p:nvPr>
            <p:ph type="ftr" sz="quarter" idx="12"/>
          </p:nvPr>
        </p:nvSpPr>
        <p:spPr/>
        <p:txBody>
          <a:bodyPr/>
          <a:lstStyle>
            <a:lvl1pPr>
              <a:defRPr/>
            </a:lvl1pPr>
          </a:lstStyle>
          <a:p>
            <a:pPr>
              <a:defRPr/>
            </a:pPr>
            <a:endParaRPr lang="en-GB" altLang="en-US"/>
          </a:p>
        </p:txBody>
      </p:sp>
    </p:spTree>
    <p:extLst>
      <p:ext uri="{BB962C8B-B14F-4D97-AF65-F5344CB8AC3E}">
        <p14:creationId xmlns:p14="http://schemas.microsoft.com/office/powerpoint/2010/main" val="33165310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91525" y="396000"/>
            <a:ext cx="8172000" cy="576000"/>
          </a:xfrm>
          <a:prstGeom prst="rect">
            <a:avLst/>
          </a:prstGeom>
        </p:spPr>
        <p:txBody>
          <a:bodyPr vert="horz" lIns="0" tIns="0" rIns="0" bIns="0" rtlCol="0" anchor="t" anchorCtr="0">
            <a:noAutofit/>
          </a:bodyPr>
          <a:lstStyle/>
          <a:p>
            <a:r>
              <a:rPr lang="en-GB" noProof="0" dirty="0"/>
              <a:t>Click to edit title</a:t>
            </a:r>
          </a:p>
        </p:txBody>
      </p:sp>
      <p:sp>
        <p:nvSpPr>
          <p:cNvPr id="3" name="Tijdelijke aanduiding voor tekst 2"/>
          <p:cNvSpPr>
            <a:spLocks noGrp="1"/>
          </p:cNvSpPr>
          <p:nvPr>
            <p:ph type="body" idx="1"/>
          </p:nvPr>
        </p:nvSpPr>
        <p:spPr>
          <a:xfrm>
            <a:off x="491524" y="971551"/>
            <a:ext cx="8172000" cy="3348000"/>
          </a:xfrm>
          <a:prstGeom prst="rect">
            <a:avLst/>
          </a:prstGeom>
        </p:spPr>
        <p:txBody>
          <a:bodyPr vert="horz" lIns="0" tIns="0" rIns="0" bIns="0" rtlCol="0" anchor="t" anchorCtr="0">
            <a:noAutofit/>
          </a:body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4" name="Tijdelijke aanduiding voor datum 3"/>
          <p:cNvSpPr>
            <a:spLocks noGrp="1"/>
          </p:cNvSpPr>
          <p:nvPr>
            <p:ph type="dt" sz="half" idx="2"/>
          </p:nvPr>
        </p:nvSpPr>
        <p:spPr>
          <a:xfrm>
            <a:off x="817200" y="4663178"/>
            <a:ext cx="756000" cy="180285"/>
          </a:xfrm>
          <a:prstGeom prst="rect">
            <a:avLst/>
          </a:prstGeom>
        </p:spPr>
        <p:txBody>
          <a:bodyPr vert="horz" lIns="0" tIns="0" rIns="0" bIns="0" rtlCol="0" anchor="t" anchorCtr="0">
            <a:noAutofit/>
          </a:bodyPr>
          <a:lstStyle>
            <a:lvl1pPr algn="l">
              <a:defRPr sz="1000">
                <a:solidFill>
                  <a:schemeClr val="tx1"/>
                </a:solidFill>
                <a:latin typeface="Museo Sans 100"/>
                <a:cs typeface="Museo Sans 100"/>
              </a:defRPr>
            </a:lvl1pPr>
          </a:lstStyle>
          <a:p>
            <a:endParaRPr lang="nl-NL" dirty="0"/>
          </a:p>
        </p:txBody>
      </p:sp>
      <p:sp>
        <p:nvSpPr>
          <p:cNvPr id="5" name="Tijdelijke aanduiding voor voettekst 4"/>
          <p:cNvSpPr>
            <a:spLocks noGrp="1"/>
          </p:cNvSpPr>
          <p:nvPr>
            <p:ph type="ftr" sz="quarter" idx="3"/>
          </p:nvPr>
        </p:nvSpPr>
        <p:spPr>
          <a:xfrm>
            <a:off x="1573200" y="4663178"/>
            <a:ext cx="5102920" cy="180285"/>
          </a:xfrm>
          <a:prstGeom prst="rect">
            <a:avLst/>
          </a:prstGeom>
        </p:spPr>
        <p:txBody>
          <a:bodyPr vert="horz" lIns="0" tIns="0" rIns="0" bIns="0" rtlCol="0" anchor="t" anchorCtr="0">
            <a:noAutofit/>
          </a:bodyPr>
          <a:lstStyle>
            <a:lvl1pPr algn="l">
              <a:defRPr sz="1000" b="0" i="0">
                <a:solidFill>
                  <a:srgbClr val="BC0436"/>
                </a:solidFill>
                <a:latin typeface="+mn-lt"/>
                <a:cs typeface="Museo Sans 500"/>
              </a:defRPr>
            </a:lvl1pPr>
          </a:lstStyle>
          <a:p>
            <a:endParaRPr lang="nl-NL" dirty="0"/>
          </a:p>
        </p:txBody>
      </p:sp>
      <p:sp>
        <p:nvSpPr>
          <p:cNvPr id="6" name="Tijdelijke aanduiding voor dianummer 5"/>
          <p:cNvSpPr>
            <a:spLocks noGrp="1"/>
          </p:cNvSpPr>
          <p:nvPr>
            <p:ph type="sldNum" sz="quarter" idx="4"/>
          </p:nvPr>
        </p:nvSpPr>
        <p:spPr>
          <a:xfrm>
            <a:off x="491525" y="4663178"/>
            <a:ext cx="324000" cy="180285"/>
          </a:xfrm>
          <a:prstGeom prst="rect">
            <a:avLst/>
          </a:prstGeom>
        </p:spPr>
        <p:txBody>
          <a:bodyPr vert="horz" lIns="0" tIns="0" rIns="0" bIns="0" rtlCol="0" anchor="t" anchorCtr="0">
            <a:noAutofit/>
          </a:bodyPr>
          <a:lstStyle>
            <a:lvl1pPr algn="l">
              <a:defRPr sz="1000" b="0" i="0">
                <a:solidFill>
                  <a:schemeClr val="tx2"/>
                </a:solidFill>
                <a:latin typeface="+mn-lt"/>
                <a:cs typeface="Museo Sans 500"/>
              </a:defRPr>
            </a:lvl1pPr>
          </a:lstStyle>
          <a:p>
            <a:fld id="{8C6BC05E-DB9A-EB4A-A776-575FA40369A3}" type="slidenum">
              <a:rPr lang="nl-NL" smtClean="0"/>
              <a:pPr/>
              <a:t>‹nr.›</a:t>
            </a:fld>
            <a:endParaRPr lang="nl-NL"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9" r:id="rId4"/>
    <p:sldLayoutId id="2147483652" r:id="rId5"/>
    <p:sldLayoutId id="2147483653" r:id="rId6"/>
    <p:sldLayoutId id="2147483660" r:id="rId7"/>
    <p:sldLayoutId id="2147483661" r:id="rId8"/>
    <p:sldLayoutId id="2147483654" r:id="rId9"/>
    <p:sldLayoutId id="2147483655" r:id="rId10"/>
    <p:sldLayoutId id="2147483657" r:id="rId11"/>
    <p:sldLayoutId id="2147483663" r:id="rId12"/>
  </p:sldLayoutIdLst>
  <p:hf hdr="0" ftr="0" dt="0"/>
  <p:txStyles>
    <p:titleStyle>
      <a:lvl1pPr algn="l" defTabSz="457200" rtl="0" eaLnBrk="1" latinLnBrk="0" hangingPunct="1">
        <a:lnSpc>
          <a:spcPts val="3200"/>
        </a:lnSpc>
        <a:spcBef>
          <a:spcPct val="0"/>
        </a:spcBef>
        <a:buNone/>
        <a:defRPr sz="2800" b="0" i="0" kern="1200">
          <a:solidFill>
            <a:schemeClr val="tx2"/>
          </a:solidFill>
          <a:latin typeface="+mj-lt"/>
          <a:ea typeface="+mj-ea"/>
          <a:cs typeface="Museo Sans 700"/>
        </a:defRPr>
      </a:lvl1pPr>
    </p:titleStyle>
    <p:bodyStyle>
      <a:lvl1pPr marL="216000" indent="-216000" algn="l" defTabSz="457200" rtl="0" eaLnBrk="1" latinLnBrk="0" hangingPunct="1">
        <a:lnSpc>
          <a:spcPts val="2300"/>
        </a:lnSpc>
        <a:spcBef>
          <a:spcPts val="0"/>
        </a:spcBef>
        <a:buSzPct val="130000"/>
        <a:buFont typeface="Arial"/>
        <a:buChar char="•"/>
        <a:defRPr sz="1800" b="0" i="0" kern="1200" baseline="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jdelijke aanduiding voor titel 1">
            <a:extLst>
              <a:ext uri="{FF2B5EF4-FFF2-40B4-BE49-F238E27FC236}">
                <a16:creationId xmlns:a16="http://schemas.microsoft.com/office/drawing/2014/main" id="{6BBEFF17-4CED-40FE-A621-FFA9ACAAA70D}"/>
              </a:ext>
            </a:extLst>
          </p:cNvPr>
          <p:cNvSpPr>
            <a:spLocks noGrp="1"/>
          </p:cNvSpPr>
          <p:nvPr>
            <p:ph type="title"/>
          </p:nvPr>
        </p:nvSpPr>
        <p:spPr bwMode="auto">
          <a:xfrm>
            <a:off x="492126" y="296467"/>
            <a:ext cx="8170863" cy="62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nl-NL"/>
              <a:t>Click to edit title</a:t>
            </a:r>
          </a:p>
        </p:txBody>
      </p:sp>
      <p:sp>
        <p:nvSpPr>
          <p:cNvPr id="2051" name="Tijdelijke aanduiding voor tekst 2">
            <a:extLst>
              <a:ext uri="{FF2B5EF4-FFF2-40B4-BE49-F238E27FC236}">
                <a16:creationId xmlns:a16="http://schemas.microsoft.com/office/drawing/2014/main" id="{9F7735A3-557D-EE80-F65E-A1072D9AF982}"/>
              </a:ext>
            </a:extLst>
          </p:cNvPr>
          <p:cNvSpPr>
            <a:spLocks noGrp="1"/>
          </p:cNvSpPr>
          <p:nvPr>
            <p:ph type="body" idx="1"/>
          </p:nvPr>
        </p:nvSpPr>
        <p:spPr bwMode="auto">
          <a:xfrm>
            <a:off x="492126" y="971550"/>
            <a:ext cx="8170863"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nl-NL"/>
              <a:t>Click to edit text</a:t>
            </a:r>
          </a:p>
          <a:p>
            <a:pPr lvl="1"/>
            <a:r>
              <a:rPr lang="en-GB" altLang="nl-NL"/>
              <a:t>Second level text</a:t>
            </a:r>
          </a:p>
          <a:p>
            <a:pPr lvl="2"/>
            <a:r>
              <a:rPr lang="en-GB" altLang="nl-NL"/>
              <a:t>Third level text</a:t>
            </a:r>
          </a:p>
          <a:p>
            <a:pPr lvl="3"/>
            <a:r>
              <a:rPr lang="en-GB" altLang="nl-NL"/>
              <a:t>Forth level text</a:t>
            </a:r>
          </a:p>
          <a:p>
            <a:pPr lvl="4"/>
            <a:r>
              <a:rPr lang="en-GB" altLang="nl-NL"/>
              <a:t>Fifth level text</a:t>
            </a:r>
          </a:p>
        </p:txBody>
      </p:sp>
      <p:sp>
        <p:nvSpPr>
          <p:cNvPr id="4" name="Tijdelijke aanduiding voor datum 3">
            <a:extLst>
              <a:ext uri="{FF2B5EF4-FFF2-40B4-BE49-F238E27FC236}">
                <a16:creationId xmlns:a16="http://schemas.microsoft.com/office/drawing/2014/main" id="{1CABDE2D-0309-CBA6-ECA9-FD43BBEB3B7D}"/>
              </a:ext>
            </a:extLst>
          </p:cNvPr>
          <p:cNvSpPr>
            <a:spLocks noGrp="1"/>
          </p:cNvSpPr>
          <p:nvPr>
            <p:ph type="dt" sz="half" idx="2"/>
          </p:nvPr>
        </p:nvSpPr>
        <p:spPr>
          <a:xfrm>
            <a:off x="817563" y="4663679"/>
            <a:ext cx="755650" cy="179784"/>
          </a:xfrm>
          <a:prstGeom prst="rect">
            <a:avLst/>
          </a:prstGeom>
        </p:spPr>
        <p:txBody>
          <a:bodyPr vert="horz" wrap="square" lIns="0" tIns="0" rIns="0" bIns="0" numCol="1" anchor="t" anchorCtr="0" compatLnSpc="1">
            <a:prstTxWarp prst="textNoShape">
              <a:avLst/>
            </a:prstTxWarp>
            <a:noAutofit/>
          </a:bodyPr>
          <a:lstStyle>
            <a:lvl1pPr>
              <a:defRPr sz="750">
                <a:latin typeface="Museo Sans 100"/>
                <a:ea typeface="Museo Sans 100"/>
                <a:cs typeface="Museo Sans 100"/>
              </a:defRPr>
            </a:lvl1pPr>
          </a:lstStyle>
          <a:p>
            <a:pPr>
              <a:defRPr/>
            </a:pPr>
            <a:fld id="{8D7A7AA4-418D-4E41-8342-F6AD10EC1DB7}" type="datetimeFigureOut">
              <a:rPr lang="en-GB" altLang="en-US"/>
              <a:pPr>
                <a:defRPr/>
              </a:pPr>
              <a:t>26/09/2026</a:t>
            </a:fld>
            <a:endParaRPr lang="en-GB" altLang="en-US"/>
          </a:p>
        </p:txBody>
      </p:sp>
      <p:sp>
        <p:nvSpPr>
          <p:cNvPr id="5" name="Tijdelijke aanduiding voor voettekst 4">
            <a:extLst>
              <a:ext uri="{FF2B5EF4-FFF2-40B4-BE49-F238E27FC236}">
                <a16:creationId xmlns:a16="http://schemas.microsoft.com/office/drawing/2014/main" id="{CE0353E9-893D-0974-410B-DBF1629865B4}"/>
              </a:ext>
            </a:extLst>
          </p:cNvPr>
          <p:cNvSpPr>
            <a:spLocks noGrp="1"/>
          </p:cNvSpPr>
          <p:nvPr>
            <p:ph type="ftr" sz="quarter" idx="3"/>
          </p:nvPr>
        </p:nvSpPr>
        <p:spPr>
          <a:xfrm>
            <a:off x="1573214" y="4663679"/>
            <a:ext cx="5102225" cy="179784"/>
          </a:xfrm>
          <a:prstGeom prst="rect">
            <a:avLst/>
          </a:prstGeom>
        </p:spPr>
        <p:txBody>
          <a:bodyPr vert="horz" wrap="square" lIns="0" tIns="0" rIns="0" bIns="0" numCol="1" anchor="t" anchorCtr="0" compatLnSpc="1">
            <a:prstTxWarp prst="textNoShape">
              <a:avLst/>
            </a:prstTxWarp>
            <a:noAutofit/>
          </a:bodyPr>
          <a:lstStyle>
            <a:lvl1pPr>
              <a:defRPr sz="750">
                <a:solidFill>
                  <a:schemeClr val="tx2"/>
                </a:solidFill>
                <a:latin typeface="Museo Sans 500"/>
                <a:ea typeface="Museo Sans 500"/>
                <a:cs typeface="Museo Sans 500"/>
              </a:defRPr>
            </a:lvl1pPr>
          </a:lstStyle>
          <a:p>
            <a:pPr>
              <a:defRPr/>
            </a:pPr>
            <a:endParaRPr lang="en-GB" altLang="en-US"/>
          </a:p>
        </p:txBody>
      </p:sp>
      <p:sp>
        <p:nvSpPr>
          <p:cNvPr id="6" name="Tijdelijke aanduiding voor dianummer 5">
            <a:extLst>
              <a:ext uri="{FF2B5EF4-FFF2-40B4-BE49-F238E27FC236}">
                <a16:creationId xmlns:a16="http://schemas.microsoft.com/office/drawing/2014/main" id="{A4D0DD0D-3017-92D0-FE0F-E95D5FBBC292}"/>
              </a:ext>
            </a:extLst>
          </p:cNvPr>
          <p:cNvSpPr>
            <a:spLocks noGrp="1"/>
          </p:cNvSpPr>
          <p:nvPr>
            <p:ph type="sldNum" sz="quarter" idx="4"/>
          </p:nvPr>
        </p:nvSpPr>
        <p:spPr>
          <a:xfrm>
            <a:off x="492125" y="4663679"/>
            <a:ext cx="323850" cy="179784"/>
          </a:xfrm>
          <a:prstGeom prst="rect">
            <a:avLst/>
          </a:prstGeom>
        </p:spPr>
        <p:txBody>
          <a:bodyPr vert="horz" wrap="square" lIns="0" tIns="0" rIns="0" bIns="0" numCol="1" anchor="t" anchorCtr="0" compatLnSpc="1">
            <a:prstTxWarp prst="textNoShape">
              <a:avLst/>
            </a:prstTxWarp>
            <a:noAutofit/>
          </a:bodyPr>
          <a:lstStyle>
            <a:lvl1pPr>
              <a:defRPr sz="750">
                <a:solidFill>
                  <a:schemeClr val="tx2"/>
                </a:solidFill>
                <a:latin typeface="Museo Sans 500" panose="02000000000000000000" pitchFamily="50" charset="0"/>
              </a:defRPr>
            </a:lvl1pPr>
          </a:lstStyle>
          <a:p>
            <a:fld id="{F1AAC420-1F46-4475-92F3-E472091C9596}" type="slidenum">
              <a:rPr lang="en-GB" altLang="en-US"/>
              <a:pPr/>
              <a:t>‹nr.›</a:t>
            </a:fld>
            <a:endParaRPr lang="en-GB" altLang="en-US"/>
          </a:p>
        </p:txBody>
      </p:sp>
    </p:spTree>
    <p:extLst>
      <p:ext uri="{BB962C8B-B14F-4D97-AF65-F5344CB8AC3E}">
        <p14:creationId xmlns:p14="http://schemas.microsoft.com/office/powerpoint/2010/main" val="75652319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342900" rtl="0" eaLnBrk="0" fontAlgn="base" hangingPunct="0">
        <a:lnSpc>
          <a:spcPts val="2400"/>
        </a:lnSpc>
        <a:spcBef>
          <a:spcPct val="0"/>
        </a:spcBef>
        <a:spcAft>
          <a:spcPct val="0"/>
        </a:spcAft>
        <a:defRPr sz="2100" kern="1200">
          <a:solidFill>
            <a:schemeClr val="tx2"/>
          </a:solidFill>
          <a:latin typeface="+mj-lt"/>
          <a:ea typeface="Museo Sans 700" charset="0"/>
          <a:cs typeface="Museo Sans 700"/>
        </a:defRPr>
      </a:lvl1pPr>
      <a:lvl2pPr algn="l" defTabSz="342900" rtl="0" eaLnBrk="0" fontAlgn="base" hangingPunct="0">
        <a:lnSpc>
          <a:spcPts val="2400"/>
        </a:lnSpc>
        <a:spcBef>
          <a:spcPct val="0"/>
        </a:spcBef>
        <a:spcAft>
          <a:spcPct val="0"/>
        </a:spcAft>
        <a:defRPr sz="2100">
          <a:solidFill>
            <a:schemeClr val="tx2"/>
          </a:solidFill>
          <a:latin typeface="Museo Sans 700" charset="0"/>
          <a:ea typeface="Museo Sans 700" charset="0"/>
          <a:cs typeface="Museo Sans 700" charset="0"/>
        </a:defRPr>
      </a:lvl2pPr>
      <a:lvl3pPr algn="l" defTabSz="342900" rtl="0" eaLnBrk="0" fontAlgn="base" hangingPunct="0">
        <a:lnSpc>
          <a:spcPts val="2400"/>
        </a:lnSpc>
        <a:spcBef>
          <a:spcPct val="0"/>
        </a:spcBef>
        <a:spcAft>
          <a:spcPct val="0"/>
        </a:spcAft>
        <a:defRPr sz="2100">
          <a:solidFill>
            <a:schemeClr val="tx2"/>
          </a:solidFill>
          <a:latin typeface="Museo Sans 700" charset="0"/>
          <a:ea typeface="Museo Sans 700" charset="0"/>
          <a:cs typeface="Museo Sans 700" charset="0"/>
        </a:defRPr>
      </a:lvl3pPr>
      <a:lvl4pPr algn="l" defTabSz="342900" rtl="0" eaLnBrk="0" fontAlgn="base" hangingPunct="0">
        <a:lnSpc>
          <a:spcPts val="2400"/>
        </a:lnSpc>
        <a:spcBef>
          <a:spcPct val="0"/>
        </a:spcBef>
        <a:spcAft>
          <a:spcPct val="0"/>
        </a:spcAft>
        <a:defRPr sz="2100">
          <a:solidFill>
            <a:schemeClr val="tx2"/>
          </a:solidFill>
          <a:latin typeface="Museo Sans 700" charset="0"/>
          <a:ea typeface="Museo Sans 700" charset="0"/>
          <a:cs typeface="Museo Sans 700" charset="0"/>
        </a:defRPr>
      </a:lvl4pPr>
      <a:lvl5pPr algn="l" defTabSz="342900" rtl="0" eaLnBrk="0" fontAlgn="base" hangingPunct="0">
        <a:lnSpc>
          <a:spcPts val="2400"/>
        </a:lnSpc>
        <a:spcBef>
          <a:spcPct val="0"/>
        </a:spcBef>
        <a:spcAft>
          <a:spcPct val="0"/>
        </a:spcAft>
        <a:defRPr sz="2100">
          <a:solidFill>
            <a:schemeClr val="tx2"/>
          </a:solidFill>
          <a:latin typeface="Museo Sans 700" charset="0"/>
          <a:ea typeface="Museo Sans 700" charset="0"/>
          <a:cs typeface="Museo Sans 700" charset="0"/>
        </a:defRPr>
      </a:lvl5pPr>
      <a:lvl6pPr marL="342900" algn="l" defTabSz="342900" rtl="0" fontAlgn="base">
        <a:lnSpc>
          <a:spcPts val="2400"/>
        </a:lnSpc>
        <a:spcBef>
          <a:spcPct val="0"/>
        </a:spcBef>
        <a:spcAft>
          <a:spcPct val="0"/>
        </a:spcAft>
        <a:defRPr sz="2100">
          <a:solidFill>
            <a:schemeClr val="tx2"/>
          </a:solidFill>
          <a:latin typeface="Museo Sans 700" charset="0"/>
          <a:ea typeface="Museo Sans 700" charset="0"/>
          <a:cs typeface="Museo Sans 700" charset="0"/>
        </a:defRPr>
      </a:lvl6pPr>
      <a:lvl7pPr marL="685800" algn="l" defTabSz="342900" rtl="0" fontAlgn="base">
        <a:lnSpc>
          <a:spcPts val="2400"/>
        </a:lnSpc>
        <a:spcBef>
          <a:spcPct val="0"/>
        </a:spcBef>
        <a:spcAft>
          <a:spcPct val="0"/>
        </a:spcAft>
        <a:defRPr sz="2100">
          <a:solidFill>
            <a:schemeClr val="tx2"/>
          </a:solidFill>
          <a:latin typeface="Museo Sans 700" charset="0"/>
          <a:ea typeface="Museo Sans 700" charset="0"/>
          <a:cs typeface="Museo Sans 700" charset="0"/>
        </a:defRPr>
      </a:lvl7pPr>
      <a:lvl8pPr marL="1028700" algn="l" defTabSz="342900" rtl="0" fontAlgn="base">
        <a:lnSpc>
          <a:spcPts val="2400"/>
        </a:lnSpc>
        <a:spcBef>
          <a:spcPct val="0"/>
        </a:spcBef>
        <a:spcAft>
          <a:spcPct val="0"/>
        </a:spcAft>
        <a:defRPr sz="2100">
          <a:solidFill>
            <a:schemeClr val="tx2"/>
          </a:solidFill>
          <a:latin typeface="Museo Sans 700" charset="0"/>
          <a:ea typeface="Museo Sans 700" charset="0"/>
          <a:cs typeface="Museo Sans 700" charset="0"/>
        </a:defRPr>
      </a:lvl8pPr>
      <a:lvl9pPr marL="1371600" algn="l" defTabSz="342900" rtl="0" fontAlgn="base">
        <a:lnSpc>
          <a:spcPts val="2400"/>
        </a:lnSpc>
        <a:spcBef>
          <a:spcPct val="0"/>
        </a:spcBef>
        <a:spcAft>
          <a:spcPct val="0"/>
        </a:spcAft>
        <a:defRPr sz="2100">
          <a:solidFill>
            <a:schemeClr val="tx2"/>
          </a:solidFill>
          <a:latin typeface="Museo Sans 700" charset="0"/>
          <a:ea typeface="Museo Sans 700" charset="0"/>
          <a:cs typeface="Museo Sans 700" charset="0"/>
        </a:defRPr>
      </a:lvl9pPr>
    </p:titleStyle>
    <p:bodyStyle>
      <a:lvl1pPr marL="215504" indent="-215504" algn="l" defTabSz="342900" rtl="0" eaLnBrk="0" fontAlgn="base" hangingPunct="0">
        <a:lnSpc>
          <a:spcPts val="1875"/>
        </a:lnSpc>
        <a:spcBef>
          <a:spcPct val="0"/>
        </a:spcBef>
        <a:spcAft>
          <a:spcPct val="0"/>
        </a:spcAft>
        <a:buSzPct val="130000"/>
        <a:buFont typeface="Arial" panose="020B0604020202020204" pitchFamily="34" charset="0"/>
        <a:buChar char="•"/>
        <a:defRPr sz="1500" kern="1200">
          <a:solidFill>
            <a:schemeClr val="tx1"/>
          </a:solidFill>
          <a:latin typeface="+mn-lt"/>
          <a:ea typeface="Museo Sans 500" charset="0"/>
          <a:cs typeface="Museo Sans 500"/>
        </a:defRPr>
      </a:lvl1pPr>
      <a:lvl2pPr marL="431006" indent="-215504" algn="l" defTabSz="342900" rtl="0" eaLnBrk="0" fontAlgn="base" hangingPunct="0">
        <a:lnSpc>
          <a:spcPts val="1875"/>
        </a:lnSpc>
        <a:spcBef>
          <a:spcPct val="0"/>
        </a:spcBef>
        <a:spcAft>
          <a:spcPct val="0"/>
        </a:spcAft>
        <a:buSzPct val="130000"/>
        <a:buFont typeface="Arial" panose="020B0604020202020204" pitchFamily="34" charset="0"/>
        <a:buChar char="•"/>
        <a:defRPr sz="1500" kern="1200">
          <a:solidFill>
            <a:schemeClr val="tx1"/>
          </a:solidFill>
          <a:latin typeface="+mn-lt"/>
          <a:ea typeface="Museo Sans 500" charset="0"/>
          <a:cs typeface="Museo Sans 500"/>
        </a:defRPr>
      </a:lvl2pPr>
      <a:lvl3pPr marL="647700" indent="-215504" algn="l" defTabSz="342900" rtl="0" eaLnBrk="0" fontAlgn="base" hangingPunct="0">
        <a:lnSpc>
          <a:spcPts val="1875"/>
        </a:lnSpc>
        <a:spcBef>
          <a:spcPct val="0"/>
        </a:spcBef>
        <a:spcAft>
          <a:spcPct val="0"/>
        </a:spcAft>
        <a:buSzPct val="130000"/>
        <a:buFont typeface="Arial" panose="020B0604020202020204" pitchFamily="34" charset="0"/>
        <a:buChar char="•"/>
        <a:defRPr sz="1500" kern="1200">
          <a:solidFill>
            <a:schemeClr val="tx1"/>
          </a:solidFill>
          <a:latin typeface="+mn-lt"/>
          <a:ea typeface="Museo Sans 500" charset="0"/>
          <a:cs typeface="Museo Sans 500"/>
        </a:defRPr>
      </a:lvl3pPr>
      <a:lvl4pPr marL="863204" indent="-215504" algn="l" defTabSz="342900" rtl="0" eaLnBrk="0" fontAlgn="base" hangingPunct="0">
        <a:lnSpc>
          <a:spcPts val="1875"/>
        </a:lnSpc>
        <a:spcBef>
          <a:spcPct val="0"/>
        </a:spcBef>
        <a:spcAft>
          <a:spcPct val="0"/>
        </a:spcAft>
        <a:buSzPct val="130000"/>
        <a:buFont typeface="Arial" panose="020B0604020202020204" pitchFamily="34" charset="0"/>
        <a:buChar char="•"/>
        <a:defRPr sz="1500" kern="1200">
          <a:solidFill>
            <a:schemeClr val="tx1"/>
          </a:solidFill>
          <a:latin typeface="+mn-lt"/>
          <a:ea typeface="Museo Sans 500" charset="0"/>
          <a:cs typeface="Museo Sans 500"/>
        </a:defRPr>
      </a:lvl4pPr>
      <a:lvl5pPr marL="1079897" indent="-215504" algn="l" defTabSz="342900" rtl="0" eaLnBrk="0" fontAlgn="base" hangingPunct="0">
        <a:lnSpc>
          <a:spcPts val="1875"/>
        </a:lnSpc>
        <a:spcBef>
          <a:spcPct val="0"/>
        </a:spcBef>
        <a:spcAft>
          <a:spcPct val="0"/>
        </a:spcAft>
        <a:buSzPct val="130000"/>
        <a:buFont typeface="Arial" panose="020B0604020202020204" pitchFamily="34" charset="0"/>
        <a:buChar char="•"/>
        <a:defRPr sz="1500" kern="1200">
          <a:solidFill>
            <a:schemeClr val="tx1"/>
          </a:solidFill>
          <a:latin typeface="+mn-lt"/>
          <a:ea typeface="Museo Sans 500" charset="0"/>
          <a:cs typeface="Museo Sans 50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nl-NL"/>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rijksoverheid.nl/actueel/nieuws/2025/12/05/wetsvoorstel-voor-beperken-compensatieregeling-transitievergoeding-bij-ontslag-door-langdurige-arbeidsongeschiktheid-naar-de-tweede-kamer"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zoek.officielebekendmakingen.nl/kst-36746-7.html"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updates3.budh.nl/case_laws/5565389"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deeplink.rechtspraak.nl/uitspraak?id=ECLI:NL:GHAMS:2020:2560"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curia.europa.eu/juris/documents.jsf?critereEcli=ECLI:EU:C:2022:196"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s://uitspraken.rechtspraak.nl/details?id=ECLI:NL:HR:2025:1733&amp;showbutton=true&amp;idx=5"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hyperlink" Target="http://deeplink.rechtspraak.nl/uitspraak?id=ECLI:NL:HR:2024:1281" TargetMode="Externa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s://uitspraken.rechtspraak.nl/details?id=ECLI:NL:HR:2026:204&amp;showbutton=true&amp;keyword=&amp;idx=68"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hyperlink" Target="https://uitspraken.rechtspraak.nl/details?id=ECLI:NL:HR:2026:204&amp;showbutton=true&amp;keyword=&amp;idx=68" TargetMode="Externa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hyperlink" Target="http://deeplink.rechtspraak.nl/uitspraak?id=ECLI:NL:HR:2024:1068" TargetMode="Externa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hyperlink" Target="https://uitspraken.rechtspraak.nl/details?id=ECLI:NL:HR:2026:594&amp;showbutton=true&amp;keyword=&amp;idx=54"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hyperlink" Target="http://deeplink.rechtspraak.nl/uitspraak?id=ECLI:NL:RBMNE:2026:5626" TargetMode="Externa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hyperlink" Target="http://deeplink.rechtspraak.nl/uitspraak?id=ECLI:NL:HR:2026:193" TargetMode="Externa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hyperlink" Target="http://deeplink.rechtspraak.nl/uitspraak?id=ECLI:NL:RBROT:2026:8948" TargetMode="Externa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hyperlink" Target="https://updates3.budh.nl/case_laws/5632439" TargetMode="External"/><Relationship Id="rId2" Type="http://schemas.openxmlformats.org/officeDocument/2006/relationships/hyperlink" Target="https://updates3.budh.nl/case_laws/5632385" TargetMode="Externa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hyperlink" Target="https://updates3.budh.nl/case_laws/5565392" TargetMode="Externa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91525" y="1260000"/>
            <a:ext cx="8040681" cy="1548000"/>
          </a:xfrm>
        </p:spPr>
        <p:txBody>
          <a:bodyPr/>
          <a:lstStyle/>
          <a:p>
            <a:r>
              <a:rPr lang="nl-NL" dirty="0"/>
              <a:t> </a:t>
            </a:r>
            <a:br>
              <a:rPr lang="nl-NL" dirty="0"/>
            </a:br>
            <a:r>
              <a:rPr lang="nl-NL" dirty="0"/>
              <a:t>Scholtenslezing – VRAA ‘35</a:t>
            </a:r>
          </a:p>
        </p:txBody>
      </p:sp>
      <p:sp>
        <p:nvSpPr>
          <p:cNvPr id="3" name="Subtitel 2"/>
          <p:cNvSpPr>
            <a:spLocks noGrp="1"/>
          </p:cNvSpPr>
          <p:nvPr>
            <p:ph type="subTitle" idx="1"/>
          </p:nvPr>
        </p:nvSpPr>
        <p:spPr/>
        <p:txBody>
          <a:bodyPr/>
          <a:lstStyle/>
          <a:p>
            <a:r>
              <a:rPr lang="nl-NL" dirty="0" err="1"/>
              <a:t>Prof.mr.dr</a:t>
            </a:r>
            <a:r>
              <a:rPr lang="nl-NL" dirty="0"/>
              <a:t>. Ruben Houweling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Prinsjesdag 2026: dit verandert voor automobilisten in 2027">
            <a:extLst>
              <a:ext uri="{FF2B5EF4-FFF2-40B4-BE49-F238E27FC236}">
                <a16:creationId xmlns:a16="http://schemas.microsoft.com/office/drawing/2014/main" id="{D077974E-481F-171D-FF4E-CEB005B1B833}"/>
              </a:ext>
            </a:extLst>
          </p:cNvPr>
          <p:cNvPicPr>
            <a:picLocks noChangeAspect="1"/>
          </p:cNvPicPr>
          <p:nvPr/>
        </p:nvPicPr>
        <p:blipFill>
          <a:blip r:embed="rId2"/>
          <a:srcRect b="10000"/>
          <a:stretch>
            <a:fillRect/>
          </a:stretch>
        </p:blipFill>
        <p:spPr>
          <a:xfrm>
            <a:off x="20" y="10"/>
            <a:ext cx="9143980" cy="5143490"/>
          </a:xfrm>
          <a:prstGeom prst="rect">
            <a:avLst/>
          </a:prstGeom>
          <a:noFill/>
        </p:spPr>
      </p:pic>
      <p:sp>
        <p:nvSpPr>
          <p:cNvPr id="12" name="Slide Number Placeholder 3" hidden="1">
            <a:extLst>
              <a:ext uri="{FF2B5EF4-FFF2-40B4-BE49-F238E27FC236}">
                <a16:creationId xmlns:a16="http://schemas.microsoft.com/office/drawing/2014/main" id="{E3569272-724B-161E-527B-D7DA8B2F26C7}"/>
              </a:ext>
            </a:extLst>
          </p:cNvPr>
          <p:cNvSpPr>
            <a:spLocks noGrp="1"/>
          </p:cNvSpPr>
          <p:nvPr>
            <p:ph type="sldNum" sz="quarter" idx="12"/>
          </p:nvPr>
        </p:nvSpPr>
        <p:spPr>
          <a:xfrm>
            <a:off x="491525" y="4663178"/>
            <a:ext cx="324000" cy="180285"/>
          </a:xfrm>
        </p:spPr>
        <p:txBody>
          <a:bodyPr/>
          <a:lstStyle/>
          <a:p>
            <a:pPr>
              <a:spcAft>
                <a:spcPts val="600"/>
              </a:spcAft>
            </a:pPr>
            <a:fld id="{8C6BC05E-DB9A-EB4A-A776-575FA40369A3}" type="slidenum">
              <a:rPr lang="nl-NL" smtClean="0"/>
              <a:pPr>
                <a:spcAft>
                  <a:spcPts val="600"/>
                </a:spcAft>
              </a:pPr>
              <a:t>2</a:t>
            </a:fld>
            <a:endParaRPr lang="nl-NL"/>
          </a:p>
        </p:txBody>
      </p:sp>
    </p:spTree>
    <p:extLst>
      <p:ext uri="{BB962C8B-B14F-4D97-AF65-F5344CB8AC3E}">
        <p14:creationId xmlns:p14="http://schemas.microsoft.com/office/powerpoint/2010/main" val="1033950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215BB2-3E95-1B04-8E52-8FE9D7F0DC3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E3B2B420-E952-9B95-2ECA-0C2A9DE1FC06}"/>
              </a:ext>
            </a:extLst>
          </p:cNvPr>
          <p:cNvSpPr>
            <a:spLocks noGrp="1"/>
          </p:cNvSpPr>
          <p:nvPr>
            <p:ph idx="1"/>
          </p:nvPr>
        </p:nvSpPr>
        <p:spPr/>
        <p:txBody>
          <a:bodyPr/>
          <a:lstStyle/>
          <a:p>
            <a:endParaRPr lang="nl-NL"/>
          </a:p>
        </p:txBody>
      </p:sp>
      <p:sp>
        <p:nvSpPr>
          <p:cNvPr id="4" name="Tijdelijke aanduiding voor dianummer 3">
            <a:extLst>
              <a:ext uri="{FF2B5EF4-FFF2-40B4-BE49-F238E27FC236}">
                <a16:creationId xmlns:a16="http://schemas.microsoft.com/office/drawing/2014/main" id="{63A0BDA6-9E58-F474-1CBA-66123C76B877}"/>
              </a:ext>
            </a:extLst>
          </p:cNvPr>
          <p:cNvSpPr>
            <a:spLocks noGrp="1"/>
          </p:cNvSpPr>
          <p:nvPr>
            <p:ph type="sldNum" sz="quarter" idx="12"/>
          </p:nvPr>
        </p:nvSpPr>
        <p:spPr/>
        <p:txBody>
          <a:bodyPr/>
          <a:lstStyle/>
          <a:p>
            <a:fld id="{8C6BC05E-DB9A-EB4A-A776-575FA40369A3}" type="slidenum">
              <a:rPr lang="nl-NL" smtClean="0"/>
              <a:pPr/>
              <a:t>3</a:t>
            </a:fld>
            <a:endParaRPr lang="nl-NL"/>
          </a:p>
        </p:txBody>
      </p:sp>
      <p:pic>
        <p:nvPicPr>
          <p:cNvPr id="2050" name="Picture 2" descr="Recht op achterstallig loon - arbeidsomvang van 60 uur en loon doorbetalen  na ziekmelding · Salaris Vanmorgen">
            <a:extLst>
              <a:ext uri="{FF2B5EF4-FFF2-40B4-BE49-F238E27FC236}">
                <a16:creationId xmlns:a16="http://schemas.microsoft.com/office/drawing/2014/main" id="{1C9ECF71-28B5-1EE4-6D92-813B2719B3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523" y="330691"/>
            <a:ext cx="8172000" cy="4693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503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0C834-5724-9A3B-C815-BDF0C94881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F24779-6B06-A442-3CC6-A6A023FA3DE9}"/>
              </a:ext>
            </a:extLst>
          </p:cNvPr>
          <p:cNvSpPr>
            <a:spLocks noGrp="1"/>
          </p:cNvSpPr>
          <p:nvPr>
            <p:ph type="title"/>
          </p:nvPr>
        </p:nvSpPr>
        <p:spPr/>
        <p:txBody>
          <a:bodyPr/>
          <a:lstStyle/>
          <a:p>
            <a:r>
              <a:rPr lang="en-US" dirty="0"/>
              <a:t>Aan de slag – D66, VVD </a:t>
            </a:r>
            <a:r>
              <a:rPr lang="en-US" dirty="0" err="1"/>
              <a:t>en</a:t>
            </a:r>
            <a:r>
              <a:rPr lang="en-US" dirty="0"/>
              <a:t> CDA</a:t>
            </a:r>
            <a:endParaRPr lang="nl-NL" dirty="0"/>
          </a:p>
        </p:txBody>
      </p:sp>
      <p:sp>
        <p:nvSpPr>
          <p:cNvPr id="3" name="Tijdelijke aanduiding voor inhoud 2">
            <a:extLst>
              <a:ext uri="{FF2B5EF4-FFF2-40B4-BE49-F238E27FC236}">
                <a16:creationId xmlns:a16="http://schemas.microsoft.com/office/drawing/2014/main" id="{2FDD85F0-34AE-A523-5B6F-260FBD0FA167}"/>
              </a:ext>
            </a:extLst>
          </p:cNvPr>
          <p:cNvSpPr>
            <a:spLocks noGrp="1"/>
          </p:cNvSpPr>
          <p:nvPr>
            <p:ph idx="1"/>
          </p:nvPr>
        </p:nvSpPr>
        <p:spPr/>
        <p:txBody>
          <a:bodyPr/>
          <a:lstStyle/>
          <a:p>
            <a:r>
              <a:rPr lang="nl-NL" dirty="0"/>
              <a:t>We hervormen de bestaande transitievergoeding zodat deze doet waar hij voor bedoeld is, namelijk de transitie van werk naar werk. De transitievergoeding wordt daarom in ieder geval </a:t>
            </a:r>
            <a:r>
              <a:rPr lang="nl-NL" dirty="0">
                <a:highlight>
                  <a:srgbClr val="FFFF00"/>
                </a:highlight>
              </a:rPr>
              <a:t>qua besteedbaarheid gekoppeld aan de (nieuwe) </a:t>
            </a:r>
            <a:r>
              <a:rPr lang="nl-NL" dirty="0" err="1">
                <a:highlight>
                  <a:srgbClr val="FFFF00"/>
                </a:highlight>
              </a:rPr>
              <a:t>LLOinfrastructuur</a:t>
            </a:r>
            <a:r>
              <a:rPr lang="nl-NL" dirty="0"/>
              <a:t>. Werkgevers die tijdig en voldoende hebben geïnvesteerd in bijscholing, omscholing </a:t>
            </a:r>
            <a:r>
              <a:rPr lang="nl-NL" dirty="0">
                <a:highlight>
                  <a:srgbClr val="FFFF00"/>
                </a:highlight>
              </a:rPr>
              <a:t>of zich maximaal inzetten rondom de re-integratieverplichtingen </a:t>
            </a:r>
            <a:r>
              <a:rPr lang="nl-NL" dirty="0"/>
              <a:t>uit de Wet poortwachter hebben </a:t>
            </a:r>
            <a:r>
              <a:rPr lang="nl-NL" dirty="0">
                <a:highlight>
                  <a:srgbClr val="FFFF00"/>
                </a:highlight>
              </a:rPr>
              <a:t>lagere tot helemaal geen verplichtingen </a:t>
            </a:r>
            <a:r>
              <a:rPr lang="nl-NL" dirty="0"/>
              <a:t>ten aanzien van de nieuwe transitievergoeding. We verwachten dat werkgevers en werknemers ook hun steentje bijdragen onder andere door de middelen in de O&amp;O-fondsen breder en flexibeler in te zetten. </a:t>
            </a:r>
            <a:r>
              <a:rPr lang="nl-NL" dirty="0">
                <a:highlight>
                  <a:srgbClr val="FFFF00"/>
                </a:highlight>
              </a:rPr>
              <a:t>We schaffen de compensatie voor de transitievergoeding na twee jaar ziekte voor alle werkgevers af. (p. 43)</a:t>
            </a:r>
          </a:p>
        </p:txBody>
      </p:sp>
      <p:sp>
        <p:nvSpPr>
          <p:cNvPr id="4" name="Tijdelijke aanduiding voor dianummer 3">
            <a:extLst>
              <a:ext uri="{FF2B5EF4-FFF2-40B4-BE49-F238E27FC236}">
                <a16:creationId xmlns:a16="http://schemas.microsoft.com/office/drawing/2014/main" id="{D06A159A-DFA3-5E80-6A07-075E01FCFF03}"/>
              </a:ext>
            </a:extLst>
          </p:cNvPr>
          <p:cNvSpPr>
            <a:spLocks noGrp="1"/>
          </p:cNvSpPr>
          <p:nvPr>
            <p:ph type="sldNum" sz="quarter" idx="12"/>
          </p:nvPr>
        </p:nvSpPr>
        <p:spPr/>
        <p:txBody>
          <a:bodyPr/>
          <a:lstStyle/>
          <a:p>
            <a:fld id="{8C6BC05E-DB9A-EB4A-A776-575FA40369A3}" type="slidenum">
              <a:rPr lang="nl-NL" smtClean="0"/>
              <a:pPr/>
              <a:t>4</a:t>
            </a:fld>
            <a:endParaRPr lang="nl-NL"/>
          </a:p>
        </p:txBody>
      </p:sp>
    </p:spTree>
    <p:extLst>
      <p:ext uri="{BB962C8B-B14F-4D97-AF65-F5344CB8AC3E}">
        <p14:creationId xmlns:p14="http://schemas.microsoft.com/office/powerpoint/2010/main" val="3327069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D1701-11F7-BCCE-DDFC-1F5A9931746E}"/>
              </a:ext>
            </a:extLst>
          </p:cNvPr>
          <p:cNvSpPr>
            <a:spLocks noGrp="1"/>
          </p:cNvSpPr>
          <p:nvPr>
            <p:ph type="title"/>
          </p:nvPr>
        </p:nvSpPr>
        <p:spPr/>
        <p:txBody>
          <a:bodyPr/>
          <a:lstStyle/>
          <a:p>
            <a:r>
              <a:rPr lang="en-US" dirty="0" err="1"/>
              <a:t>Wetsvoorstel</a:t>
            </a:r>
            <a:r>
              <a:rPr lang="en-US" dirty="0"/>
              <a:t> </a:t>
            </a:r>
            <a:r>
              <a:rPr lang="en-US" dirty="0" err="1"/>
              <a:t>beperking</a:t>
            </a:r>
            <a:r>
              <a:rPr lang="en-US" dirty="0"/>
              <a:t> TV</a:t>
            </a:r>
            <a:endParaRPr lang="nl-NL" dirty="0"/>
          </a:p>
        </p:txBody>
      </p:sp>
      <p:sp>
        <p:nvSpPr>
          <p:cNvPr id="3" name="Tijdelijke aanduiding voor inhoud 2">
            <a:extLst>
              <a:ext uri="{FF2B5EF4-FFF2-40B4-BE49-F238E27FC236}">
                <a16:creationId xmlns:a16="http://schemas.microsoft.com/office/drawing/2014/main" id="{0699208D-4A70-5F18-D531-374C9EAA6C29}"/>
              </a:ext>
            </a:extLst>
          </p:cNvPr>
          <p:cNvSpPr>
            <a:spLocks noGrp="1"/>
          </p:cNvSpPr>
          <p:nvPr>
            <p:ph idx="1"/>
          </p:nvPr>
        </p:nvSpPr>
        <p:spPr/>
        <p:txBody>
          <a:bodyPr/>
          <a:lstStyle/>
          <a:p>
            <a:r>
              <a:rPr lang="nl-NL" dirty="0">
                <a:hlinkClick r:id="rId2"/>
              </a:rPr>
              <a:t>Wetsvoorstel voor beperken compensatieregeling transitievergoeding bij ontslag door langdurige arbeidsongeschiktheid naar de Tweede Kamer | Nieuwsbericht | Rijksoverheid.nl</a:t>
            </a:r>
            <a:endParaRPr lang="nl-NL" dirty="0"/>
          </a:p>
          <a:p>
            <a:endParaRPr lang="nl-NL" dirty="0"/>
          </a:p>
          <a:p>
            <a:endParaRPr lang="nl-NL" dirty="0"/>
          </a:p>
          <a:p>
            <a:r>
              <a:rPr lang="nl-NL" i="1" dirty="0"/>
              <a:t>‘De maatregel om de compensatieregeling transitievergoeding (CRTV) af te schaffen per 1 januari 2027, wordt met één jaar uitgesteld. De nieuwe ingangsdatum van de maatregel is 1 januari 2028. Dit leidt tot een incidenteel besparingsverlies.</a:t>
            </a:r>
            <a:r>
              <a:rPr lang="nl-NL" dirty="0"/>
              <a:t>’ Het verliest bedraagt 0,6 miljard over 2027.</a:t>
            </a:r>
          </a:p>
          <a:p>
            <a:endParaRPr lang="nl-NL" dirty="0"/>
          </a:p>
          <a:p>
            <a:r>
              <a:rPr lang="nl-NL" dirty="0"/>
              <a:t>P. 40 Miljoenennota</a:t>
            </a:r>
          </a:p>
        </p:txBody>
      </p:sp>
      <p:sp>
        <p:nvSpPr>
          <p:cNvPr id="4" name="Tijdelijke aanduiding voor dianummer 3">
            <a:extLst>
              <a:ext uri="{FF2B5EF4-FFF2-40B4-BE49-F238E27FC236}">
                <a16:creationId xmlns:a16="http://schemas.microsoft.com/office/drawing/2014/main" id="{BAC60AA2-7D59-69A3-C61F-28B1E2AA5B49}"/>
              </a:ext>
            </a:extLst>
          </p:cNvPr>
          <p:cNvSpPr>
            <a:spLocks noGrp="1"/>
          </p:cNvSpPr>
          <p:nvPr>
            <p:ph type="sldNum" sz="quarter" idx="12"/>
          </p:nvPr>
        </p:nvSpPr>
        <p:spPr/>
        <p:txBody>
          <a:bodyPr/>
          <a:lstStyle/>
          <a:p>
            <a:fld id="{8C6BC05E-DB9A-EB4A-A776-575FA40369A3}" type="slidenum">
              <a:rPr lang="nl-NL" smtClean="0"/>
              <a:pPr/>
              <a:t>5</a:t>
            </a:fld>
            <a:endParaRPr lang="nl-NL"/>
          </a:p>
        </p:txBody>
      </p:sp>
    </p:spTree>
    <p:extLst>
      <p:ext uri="{BB962C8B-B14F-4D97-AF65-F5344CB8AC3E}">
        <p14:creationId xmlns:p14="http://schemas.microsoft.com/office/powerpoint/2010/main" val="125298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Thierry Aartsen (VVD), minister van Werk en Participatie: 'Dit kabinet  vindt zzp'ers van grote waarde' - EW">
            <a:extLst>
              <a:ext uri="{FF2B5EF4-FFF2-40B4-BE49-F238E27FC236}">
                <a16:creationId xmlns:a16="http://schemas.microsoft.com/office/drawing/2014/main" id="{71741E0B-11AE-C005-4683-B580328BC816}"/>
              </a:ext>
            </a:extLst>
          </p:cNvPr>
          <p:cNvPicPr>
            <a:picLocks noChangeAspect="1"/>
          </p:cNvPicPr>
          <p:nvPr/>
        </p:nvPicPr>
        <p:blipFill>
          <a:blip r:embed="rId2"/>
          <a:srcRect/>
          <a:stretch>
            <a:fillRect/>
          </a:stretch>
        </p:blipFill>
        <p:spPr>
          <a:xfrm>
            <a:off x="20" y="10"/>
            <a:ext cx="9143980" cy="5143490"/>
          </a:xfrm>
          <a:prstGeom prst="rect">
            <a:avLst/>
          </a:prstGeom>
          <a:noFill/>
        </p:spPr>
      </p:pic>
      <p:sp>
        <p:nvSpPr>
          <p:cNvPr id="4" name="Tijdelijke aanduiding voor dianummer 3" hidden="1">
            <a:extLst>
              <a:ext uri="{FF2B5EF4-FFF2-40B4-BE49-F238E27FC236}">
                <a16:creationId xmlns:a16="http://schemas.microsoft.com/office/drawing/2014/main" id="{055683D4-9775-4AEE-B28F-1976E0D4674B}"/>
              </a:ext>
            </a:extLst>
          </p:cNvPr>
          <p:cNvSpPr>
            <a:spLocks noGrp="1"/>
          </p:cNvSpPr>
          <p:nvPr>
            <p:ph type="sldNum" sz="quarter" idx="12"/>
          </p:nvPr>
        </p:nvSpPr>
        <p:spPr/>
        <p:txBody>
          <a:bodyPr/>
          <a:lstStyle/>
          <a:p>
            <a:pPr>
              <a:spcAft>
                <a:spcPts val="600"/>
              </a:spcAft>
            </a:pPr>
            <a:fld id="{8C6BC05E-DB9A-EB4A-A776-575FA40369A3}" type="slidenum">
              <a:rPr lang="nl-NL" smtClean="0"/>
              <a:pPr>
                <a:spcAft>
                  <a:spcPts val="600"/>
                </a:spcAft>
              </a:pPr>
              <a:t>6</a:t>
            </a:fld>
            <a:endParaRPr lang="nl-NL"/>
          </a:p>
        </p:txBody>
      </p:sp>
    </p:spTree>
    <p:extLst>
      <p:ext uri="{BB962C8B-B14F-4D97-AF65-F5344CB8AC3E}">
        <p14:creationId xmlns:p14="http://schemas.microsoft.com/office/powerpoint/2010/main" val="3237182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B5E38B7-BA43-19C9-9675-9CF78A32E132}"/>
              </a:ext>
            </a:extLst>
          </p:cNvPr>
          <p:cNvPicPr>
            <a:picLocks noChangeAspect="1"/>
          </p:cNvPicPr>
          <p:nvPr/>
        </p:nvPicPr>
        <p:blipFill>
          <a:blip r:embed="rId2"/>
          <a:srcRect t="17619" b="26131"/>
          <a:stretch>
            <a:fillRect/>
          </a:stretch>
        </p:blipFill>
        <p:spPr>
          <a:xfrm>
            <a:off x="20" y="10"/>
            <a:ext cx="9143980" cy="5143490"/>
          </a:xfrm>
          <a:prstGeom prst="rect">
            <a:avLst/>
          </a:prstGeom>
          <a:noFill/>
        </p:spPr>
      </p:pic>
    </p:spTree>
    <p:extLst>
      <p:ext uri="{BB962C8B-B14F-4D97-AF65-F5344CB8AC3E}">
        <p14:creationId xmlns:p14="http://schemas.microsoft.com/office/powerpoint/2010/main" val="4020829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tekst, schermopname, Lettertype, nummer&#10;&#10;Door AI gegenereerde inhoud is mogelijk onjuist.">
            <a:extLst>
              <a:ext uri="{FF2B5EF4-FFF2-40B4-BE49-F238E27FC236}">
                <a16:creationId xmlns:a16="http://schemas.microsoft.com/office/drawing/2014/main" id="{0FE3FB11-EBEE-8B0D-B3E0-79C145062F4F}"/>
              </a:ext>
            </a:extLst>
          </p:cNvPr>
          <p:cNvPicPr>
            <a:picLocks noChangeAspect="1"/>
          </p:cNvPicPr>
          <p:nvPr/>
        </p:nvPicPr>
        <p:blipFill>
          <a:blip r:embed="rId2"/>
          <a:stretch>
            <a:fillRect/>
          </a:stretch>
        </p:blipFill>
        <p:spPr>
          <a:xfrm>
            <a:off x="1075765" y="0"/>
            <a:ext cx="8068236" cy="5143500"/>
          </a:xfrm>
          <a:prstGeom prst="rect">
            <a:avLst/>
          </a:prstGeom>
          <a:noFill/>
        </p:spPr>
      </p:pic>
      <p:sp>
        <p:nvSpPr>
          <p:cNvPr id="4" name="Tijdelijke aanduiding voor dianummer 3" hidden="1">
            <a:extLst>
              <a:ext uri="{FF2B5EF4-FFF2-40B4-BE49-F238E27FC236}">
                <a16:creationId xmlns:a16="http://schemas.microsoft.com/office/drawing/2014/main" id="{82619E37-A4FF-B139-2FF6-FE3DCEAA122A}"/>
              </a:ext>
            </a:extLst>
          </p:cNvPr>
          <p:cNvSpPr>
            <a:spLocks noGrp="1"/>
          </p:cNvSpPr>
          <p:nvPr>
            <p:ph type="sldNum" sz="quarter" idx="12"/>
          </p:nvPr>
        </p:nvSpPr>
        <p:spPr/>
        <p:txBody>
          <a:bodyPr/>
          <a:lstStyle/>
          <a:p>
            <a:pPr>
              <a:spcAft>
                <a:spcPts val="600"/>
              </a:spcAft>
            </a:pPr>
            <a:fld id="{8C6BC05E-DB9A-EB4A-A776-575FA40369A3}" type="slidenum">
              <a:rPr lang="nl-NL" smtClean="0"/>
              <a:pPr>
                <a:spcAft>
                  <a:spcPts val="600"/>
                </a:spcAft>
              </a:pPr>
              <a:t>8</a:t>
            </a:fld>
            <a:endParaRPr lang="nl-NL"/>
          </a:p>
        </p:txBody>
      </p:sp>
    </p:spTree>
    <p:extLst>
      <p:ext uri="{BB962C8B-B14F-4D97-AF65-F5344CB8AC3E}">
        <p14:creationId xmlns:p14="http://schemas.microsoft.com/office/powerpoint/2010/main" val="3517747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5AB668-B3D7-201E-327B-CB075757CCE2}"/>
              </a:ext>
            </a:extLst>
          </p:cNvPr>
          <p:cNvSpPr>
            <a:spLocks noGrp="1"/>
          </p:cNvSpPr>
          <p:nvPr>
            <p:ph type="title"/>
          </p:nvPr>
        </p:nvSpPr>
        <p:spPr/>
        <p:txBody>
          <a:bodyPr/>
          <a:lstStyle/>
          <a:p>
            <a:r>
              <a:rPr lang="en-US" dirty="0"/>
              <a:t>Meer </a:t>
            </a:r>
            <a:r>
              <a:rPr lang="en-US" dirty="0" err="1"/>
              <a:t>zekerheid</a:t>
            </a:r>
            <a:r>
              <a:rPr lang="en-US" dirty="0"/>
              <a:t> </a:t>
            </a:r>
            <a:r>
              <a:rPr lang="en-US" dirty="0" err="1"/>
              <a:t>flexwerkers</a:t>
            </a:r>
            <a:endParaRPr lang="nl-NL" dirty="0"/>
          </a:p>
        </p:txBody>
      </p:sp>
      <p:sp>
        <p:nvSpPr>
          <p:cNvPr id="3" name="Tijdelijke aanduiding voor inhoud 2">
            <a:extLst>
              <a:ext uri="{FF2B5EF4-FFF2-40B4-BE49-F238E27FC236}">
                <a16:creationId xmlns:a16="http://schemas.microsoft.com/office/drawing/2014/main" id="{B54680FC-41F5-E67C-B477-C6AD1185B3A9}"/>
              </a:ext>
            </a:extLst>
          </p:cNvPr>
          <p:cNvSpPr>
            <a:spLocks noGrp="1"/>
          </p:cNvSpPr>
          <p:nvPr>
            <p:ph idx="1"/>
          </p:nvPr>
        </p:nvSpPr>
        <p:spPr/>
        <p:txBody>
          <a:bodyPr/>
          <a:lstStyle/>
          <a:p>
            <a:r>
              <a:rPr lang="nl-NL" u="sng" dirty="0">
                <a:hlinkClick r:id="rId2"/>
              </a:rPr>
              <a:t>Kamerstuk 36746, nr. 7 | Overheid.nl &gt; Officiële bekendmakingen</a:t>
            </a:r>
            <a:endParaRPr lang="nl-NL" dirty="0"/>
          </a:p>
          <a:p>
            <a:endParaRPr lang="nl-NL" dirty="0"/>
          </a:p>
          <a:p>
            <a:r>
              <a:rPr lang="nl-NL" dirty="0"/>
              <a:t>Verbod </a:t>
            </a:r>
            <a:r>
              <a:rPr lang="nl-NL" dirty="0" err="1"/>
              <a:t>nuluren</a:t>
            </a:r>
            <a:endParaRPr lang="nl-NL" dirty="0"/>
          </a:p>
          <a:p>
            <a:r>
              <a:rPr lang="nl-NL" dirty="0"/>
              <a:t>Min-max: bandbreedte max 30%</a:t>
            </a:r>
          </a:p>
          <a:p>
            <a:r>
              <a:rPr lang="nl-NL" dirty="0"/>
              <a:t>Ketenregeling: doorbrekingstermijn van 6 naar 60 !!!! (gelukkig bij amendement beperkt tot 36 maanden)</a:t>
            </a:r>
          </a:p>
          <a:p>
            <a:r>
              <a:rPr lang="nl-NL" dirty="0"/>
              <a:t>Fasesysteem en uitzendbeding bij </a:t>
            </a:r>
            <a:r>
              <a:rPr lang="nl-NL" dirty="0" err="1"/>
              <a:t>aog</a:t>
            </a:r>
            <a:endParaRPr lang="nl-NL" dirty="0"/>
          </a:p>
          <a:p>
            <a:r>
              <a:rPr lang="nl-NL" dirty="0">
                <a:solidFill>
                  <a:srgbClr val="FF0000"/>
                </a:solidFill>
              </a:rPr>
              <a:t>Inlenersbeloning (per 1 januari 2027)</a:t>
            </a:r>
          </a:p>
        </p:txBody>
      </p:sp>
      <p:sp>
        <p:nvSpPr>
          <p:cNvPr id="4" name="Tijdelijke aanduiding voor dianummer 3">
            <a:extLst>
              <a:ext uri="{FF2B5EF4-FFF2-40B4-BE49-F238E27FC236}">
                <a16:creationId xmlns:a16="http://schemas.microsoft.com/office/drawing/2014/main" id="{6D80B21D-A90F-6EEC-E293-21A5CE47F0F0}"/>
              </a:ext>
            </a:extLst>
          </p:cNvPr>
          <p:cNvSpPr>
            <a:spLocks noGrp="1"/>
          </p:cNvSpPr>
          <p:nvPr>
            <p:ph type="sldNum" sz="quarter" idx="12"/>
          </p:nvPr>
        </p:nvSpPr>
        <p:spPr/>
        <p:txBody>
          <a:bodyPr/>
          <a:lstStyle/>
          <a:p>
            <a:fld id="{8C6BC05E-DB9A-EB4A-A776-575FA40369A3}" type="slidenum">
              <a:rPr lang="nl-NL" smtClean="0"/>
              <a:pPr/>
              <a:t>9</a:t>
            </a:fld>
            <a:endParaRPr lang="nl-NL"/>
          </a:p>
        </p:txBody>
      </p:sp>
    </p:spTree>
    <p:extLst>
      <p:ext uri="{BB962C8B-B14F-4D97-AF65-F5344CB8AC3E}">
        <p14:creationId xmlns:p14="http://schemas.microsoft.com/office/powerpoint/2010/main" val="1145235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16BA59-B6E7-FB26-509C-C19F5DE1DA8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FDB8F023-4BBB-8B58-B573-E5E213DAE9A0}"/>
              </a:ext>
            </a:extLst>
          </p:cNvPr>
          <p:cNvSpPr>
            <a:spLocks noGrp="1"/>
          </p:cNvSpPr>
          <p:nvPr>
            <p:ph idx="1"/>
          </p:nvPr>
        </p:nvSpPr>
        <p:spPr>
          <a:xfrm>
            <a:off x="553869" y="209551"/>
            <a:ext cx="8172000" cy="3348000"/>
          </a:xfrm>
        </p:spPr>
        <p:txBody>
          <a:bodyPr/>
          <a:lstStyle/>
          <a:p>
            <a:r>
              <a:rPr lang="nl-NL" i="1" dirty="0"/>
              <a:t>Inwerkingtreding wetsvoorstel</a:t>
            </a:r>
            <a:endParaRPr lang="nl-NL" dirty="0"/>
          </a:p>
          <a:p>
            <a:r>
              <a:rPr lang="nl-NL" dirty="0"/>
              <a:t>In de nota naar aanleiding van het verslag van het wetsvoorstel die in december is gepubliceerd, is aangegeven dat om de voorziene inwerkingtredingsdata van 1 juli 2026 en 1 januari 2027 te halen, het wetsvoorstel tijdig moet worden aangenomen en in april 2026 in het Staatsblad wordt gepubliceerd, vanwege de relatie van dit wetsvoorstel met wijzigingen in de loonaangifteketen. Met een plenaire behandeling van het wetsvoorstel begin april, is deze planning niet meer haalbaar. Daarom onderzoeken de Belastingdienst en het UWV momenteel wat voor hen de eerst mogelijke inwerkingtredingsdata zijn. </a:t>
            </a:r>
            <a:r>
              <a:rPr lang="nl-NL" dirty="0">
                <a:solidFill>
                  <a:srgbClr val="C00000"/>
                </a:solidFill>
              </a:rPr>
              <a:t>Naar verwachting betekent dit dat het onderdeel gelijkwaardige arbeidsvoorwaarden op zijn vroegst per 1 januari 2027 en de overige onderdelen per 1 januari 2028 in werking kunnen treden. </a:t>
            </a:r>
            <a:r>
              <a:rPr lang="nl-NL" dirty="0"/>
              <a:t>Dit is uiteraard afhankelijk van de plenaire behandeling en de voorraadagenda van de uitvoerders. Uw Kamer wordt over de uitkomsten van de herijking van de uitvoeringstoetsen geïnformeerd voorafgaand aan de plenaire behandeling.</a:t>
            </a:r>
          </a:p>
          <a:p>
            <a:endParaRPr lang="nl-NL" dirty="0"/>
          </a:p>
        </p:txBody>
      </p:sp>
      <p:sp>
        <p:nvSpPr>
          <p:cNvPr id="4" name="Tijdelijke aanduiding voor dianummer 3">
            <a:extLst>
              <a:ext uri="{FF2B5EF4-FFF2-40B4-BE49-F238E27FC236}">
                <a16:creationId xmlns:a16="http://schemas.microsoft.com/office/drawing/2014/main" id="{D2DA3AB7-114E-FC6D-7232-8CAC3E36B14C}"/>
              </a:ext>
            </a:extLst>
          </p:cNvPr>
          <p:cNvSpPr>
            <a:spLocks noGrp="1"/>
          </p:cNvSpPr>
          <p:nvPr>
            <p:ph type="sldNum" sz="quarter" idx="12"/>
          </p:nvPr>
        </p:nvSpPr>
        <p:spPr/>
        <p:txBody>
          <a:bodyPr/>
          <a:lstStyle/>
          <a:p>
            <a:fld id="{8C6BC05E-DB9A-EB4A-A776-575FA40369A3}" type="slidenum">
              <a:rPr lang="nl-NL" smtClean="0"/>
              <a:pPr/>
              <a:t>10</a:t>
            </a:fld>
            <a:endParaRPr lang="nl-NL"/>
          </a:p>
        </p:txBody>
      </p:sp>
    </p:spTree>
    <p:extLst>
      <p:ext uri="{BB962C8B-B14F-4D97-AF65-F5344CB8AC3E}">
        <p14:creationId xmlns:p14="http://schemas.microsoft.com/office/powerpoint/2010/main" val="3850339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62AEB7-808E-38D5-59B7-0ABA04A869BA}"/>
              </a:ext>
            </a:extLst>
          </p:cNvPr>
          <p:cNvSpPr>
            <a:spLocks noGrp="1"/>
          </p:cNvSpPr>
          <p:nvPr>
            <p:ph type="title"/>
          </p:nvPr>
        </p:nvSpPr>
        <p:spPr/>
        <p:txBody>
          <a:bodyPr/>
          <a:lstStyle/>
          <a:p>
            <a:r>
              <a:rPr lang="en-US" dirty="0" err="1"/>
              <a:t>Gewoon</a:t>
            </a:r>
            <a:r>
              <a:rPr lang="en-US" dirty="0"/>
              <a:t>… </a:t>
            </a:r>
            <a:r>
              <a:rPr lang="en-US" dirty="0" err="1"/>
              <a:t>omdat</a:t>
            </a:r>
            <a:r>
              <a:rPr lang="en-US" dirty="0"/>
              <a:t> het </a:t>
            </a:r>
            <a:r>
              <a:rPr lang="en-US" dirty="0" err="1"/>
              <a:t>leuk</a:t>
            </a:r>
            <a:r>
              <a:rPr lang="en-US" dirty="0"/>
              <a:t> is… </a:t>
            </a:r>
            <a:endParaRPr lang="nl-NL" dirty="0"/>
          </a:p>
        </p:txBody>
      </p:sp>
      <p:sp>
        <p:nvSpPr>
          <p:cNvPr id="4" name="Tijdelijke aanduiding voor dianummer 3">
            <a:extLst>
              <a:ext uri="{FF2B5EF4-FFF2-40B4-BE49-F238E27FC236}">
                <a16:creationId xmlns:a16="http://schemas.microsoft.com/office/drawing/2014/main" id="{26EB90BA-F609-4D7C-258F-9F06DC74262C}"/>
              </a:ext>
            </a:extLst>
          </p:cNvPr>
          <p:cNvSpPr>
            <a:spLocks noGrp="1"/>
          </p:cNvSpPr>
          <p:nvPr>
            <p:ph type="sldNum" sz="quarter" idx="12"/>
          </p:nvPr>
        </p:nvSpPr>
        <p:spPr/>
        <p:txBody>
          <a:bodyPr/>
          <a:lstStyle/>
          <a:p>
            <a:fld id="{8C6BC05E-DB9A-EB4A-A776-575FA40369A3}" type="slidenum">
              <a:rPr lang="nl-NL" smtClean="0"/>
              <a:pPr/>
              <a:t>11</a:t>
            </a:fld>
            <a:endParaRPr lang="nl-NL"/>
          </a:p>
        </p:txBody>
      </p:sp>
      <p:sp>
        <p:nvSpPr>
          <p:cNvPr id="6" name="Tekstvak 5">
            <a:extLst>
              <a:ext uri="{FF2B5EF4-FFF2-40B4-BE49-F238E27FC236}">
                <a16:creationId xmlns:a16="http://schemas.microsoft.com/office/drawing/2014/main" id="{86E8900F-1EF6-B5C5-6A99-53C1BDC93D65}"/>
              </a:ext>
            </a:extLst>
          </p:cNvPr>
          <p:cNvSpPr txBox="1"/>
          <p:nvPr/>
        </p:nvSpPr>
        <p:spPr>
          <a:xfrm>
            <a:off x="382502" y="738750"/>
            <a:ext cx="8532897" cy="3785652"/>
          </a:xfrm>
          <a:prstGeom prst="rect">
            <a:avLst/>
          </a:prstGeom>
          <a:noFill/>
        </p:spPr>
        <p:txBody>
          <a:bodyPr wrap="square">
            <a:spAutoFit/>
          </a:bodyPr>
          <a:lstStyle/>
          <a:p>
            <a:r>
              <a:rPr lang="nl-NL" sz="2000" b="0" i="0" dirty="0">
                <a:solidFill>
                  <a:srgbClr val="000000"/>
                </a:solidFill>
                <a:effectLst/>
                <a:latin typeface="Brando"/>
              </a:rPr>
              <a:t>‘Maar ik zou bereid zijn om deze termijn terug te brengen naar drie jaar. Ik denk dat dat kan. Daarmee brengen we de administratieve lasten terug en daarmee denk ik dat we nog steeds doen wat we moeten doen, namelijk die draaideurfunctie tegengaan. (…) Ik meen eerlijk gezegd dat er voor die vijf jaar ook niet echt een verdediging te vinden was. Dat is ook aan de orde geweest in allerlei technische briefings. Ik ben bereid om naar drie jaar terug te gaan. (…) Mevrouw Michon zegt “breng het nou terug naar twee jaar” en er zijn hier misschien wel partijen die als je een voorstel voor één jaar zou indienen, dat ene jaar een nog beter idee zouden vinden. Maar dan loop je weer te veel risico met die draaideurconstructies en bij vijf jaar zijn de administratieve lasten hoog. Dat is het enige. Verder zit er geen theoretische onderbouwing onder drie jaar, maar ook niet onder twee jaar en eerlijk gezegd ook niet onder vijf jaar.’</a:t>
            </a:r>
            <a:endParaRPr lang="nl-NL" sz="2000" dirty="0"/>
          </a:p>
        </p:txBody>
      </p:sp>
    </p:spTree>
    <p:extLst>
      <p:ext uri="{BB962C8B-B14F-4D97-AF65-F5344CB8AC3E}">
        <p14:creationId xmlns:p14="http://schemas.microsoft.com/office/powerpoint/2010/main" val="1276629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D22CA0-5F04-6C4E-4226-9A4A27A695C9}"/>
              </a:ext>
            </a:extLst>
          </p:cNvPr>
          <p:cNvSpPr>
            <a:spLocks noGrp="1"/>
          </p:cNvSpPr>
          <p:nvPr>
            <p:ph type="title"/>
          </p:nvPr>
        </p:nvSpPr>
        <p:spPr/>
        <p:txBody>
          <a:bodyPr/>
          <a:lstStyle/>
          <a:p>
            <a:r>
              <a:rPr lang="en-US" dirty="0" err="1"/>
              <a:t>Aangenomen</a:t>
            </a:r>
            <a:r>
              <a:rPr lang="en-US" dirty="0"/>
              <a:t> </a:t>
            </a:r>
            <a:r>
              <a:rPr lang="en-US" dirty="0" err="1"/>
              <a:t>amendementen</a:t>
            </a:r>
            <a:endParaRPr lang="nl-NL" dirty="0"/>
          </a:p>
        </p:txBody>
      </p:sp>
      <p:sp>
        <p:nvSpPr>
          <p:cNvPr id="3" name="Tijdelijke aanduiding voor inhoud 2">
            <a:extLst>
              <a:ext uri="{FF2B5EF4-FFF2-40B4-BE49-F238E27FC236}">
                <a16:creationId xmlns:a16="http://schemas.microsoft.com/office/drawing/2014/main" id="{AFA250BD-5968-3BAE-FA6F-E9FC23998FCF}"/>
              </a:ext>
            </a:extLst>
          </p:cNvPr>
          <p:cNvSpPr>
            <a:spLocks noGrp="1"/>
          </p:cNvSpPr>
          <p:nvPr>
            <p:ph idx="1"/>
          </p:nvPr>
        </p:nvSpPr>
        <p:spPr/>
        <p:txBody>
          <a:bodyPr/>
          <a:lstStyle/>
          <a:p>
            <a:r>
              <a:rPr lang="nl-NL" dirty="0"/>
              <a:t>(a) de </a:t>
            </a:r>
            <a:r>
              <a:rPr lang="nl-NL" b="1" dirty="0"/>
              <a:t>doorbrekingstermijn ketenregeling</a:t>
            </a:r>
            <a:r>
              <a:rPr lang="nl-NL" dirty="0"/>
              <a:t> van 60 maanden is gewijzigd naar </a:t>
            </a:r>
            <a:r>
              <a:rPr lang="nl-NL" b="1" dirty="0"/>
              <a:t>36 maanden</a:t>
            </a:r>
            <a:r>
              <a:rPr lang="nl-NL" dirty="0"/>
              <a:t> (nr. 42);</a:t>
            </a:r>
            <a:br>
              <a:rPr lang="nl-NL" dirty="0"/>
            </a:br>
            <a:r>
              <a:rPr lang="nl-NL" dirty="0"/>
              <a:t>(b) het </a:t>
            </a:r>
            <a:r>
              <a:rPr lang="nl-NL" b="1" dirty="0"/>
              <a:t>urencriterium</a:t>
            </a:r>
            <a:r>
              <a:rPr lang="nl-NL" dirty="0"/>
              <a:t> voor de ketenregeling en ‘oproepovereenkomsten’ voor ‘</a:t>
            </a:r>
            <a:r>
              <a:rPr lang="nl-NL" b="1" dirty="0"/>
              <a:t>kleine dienstverbanden</a:t>
            </a:r>
            <a:r>
              <a:rPr lang="nl-NL" dirty="0"/>
              <a:t>’ is gelijkgetrokken </a:t>
            </a:r>
            <a:r>
              <a:rPr lang="nl-NL" b="1" dirty="0"/>
              <a:t>van 12 uur naar 16 uur</a:t>
            </a:r>
            <a:r>
              <a:rPr lang="nl-NL" dirty="0"/>
              <a:t> (nr. 16);</a:t>
            </a:r>
            <a:br>
              <a:rPr lang="nl-NL" dirty="0"/>
            </a:br>
            <a:r>
              <a:rPr lang="nl-NL" dirty="0"/>
              <a:t>(c) toestaan van </a:t>
            </a:r>
            <a:r>
              <a:rPr lang="nl-NL" b="1" dirty="0" err="1"/>
              <a:t>nulurencontracten</a:t>
            </a:r>
            <a:r>
              <a:rPr lang="nl-NL" b="1" dirty="0"/>
              <a:t> bij AOW-plussers</a:t>
            </a:r>
            <a:r>
              <a:rPr lang="nl-NL" dirty="0"/>
              <a:t> (nr. 15);</a:t>
            </a:r>
            <a:br>
              <a:rPr lang="nl-NL" dirty="0"/>
            </a:br>
            <a:r>
              <a:rPr lang="nl-NL" dirty="0"/>
              <a:t>(d)</a:t>
            </a:r>
            <a:r>
              <a:rPr lang="nl-NL" b="1" dirty="0"/>
              <a:t> uitzendbeding niet </a:t>
            </a:r>
            <a:r>
              <a:rPr lang="nl-NL" b="1" dirty="0" err="1"/>
              <a:t>inroepbaar</a:t>
            </a:r>
            <a:r>
              <a:rPr lang="nl-NL" dirty="0"/>
              <a:t> tijdens </a:t>
            </a:r>
            <a:r>
              <a:rPr lang="nl-NL" b="1" dirty="0"/>
              <a:t>arbeidsongeschiktheid uitzendkracht</a:t>
            </a:r>
            <a:r>
              <a:rPr lang="nl-NL" dirty="0"/>
              <a:t> (nr. 25);</a:t>
            </a:r>
            <a:br>
              <a:rPr lang="nl-NL" dirty="0"/>
            </a:br>
            <a:r>
              <a:rPr lang="nl-NL" dirty="0"/>
              <a:t>(e)</a:t>
            </a:r>
            <a:r>
              <a:rPr lang="nl-NL" b="1" dirty="0"/>
              <a:t> AMvB inperking gelijkwaardigheidstoets bij cao </a:t>
            </a:r>
            <a:r>
              <a:rPr lang="nl-NL" dirty="0"/>
              <a:t>(en dus ten minste dezelfde arbeidsvoorwaarden ex art. </a:t>
            </a:r>
            <a:r>
              <a:rPr lang="nl-NL" b="1" dirty="0"/>
              <a:t>8 </a:t>
            </a:r>
            <a:r>
              <a:rPr lang="nl-NL" b="1" dirty="0" err="1"/>
              <a:t>Waadi</a:t>
            </a:r>
            <a:r>
              <a:rPr lang="nl-NL" dirty="0"/>
              <a:t>) (nr. 40);</a:t>
            </a:r>
            <a:br>
              <a:rPr lang="nl-NL" dirty="0"/>
            </a:br>
            <a:r>
              <a:rPr lang="nl-NL" dirty="0"/>
              <a:t>(f) bij ministeriële regeling vaststellen wat </a:t>
            </a:r>
            <a:r>
              <a:rPr lang="nl-NL" b="1" dirty="0"/>
              <a:t>redelijke vergoedingen</a:t>
            </a:r>
            <a:r>
              <a:rPr lang="nl-NL" dirty="0"/>
              <a:t> zijn ex artikel </a:t>
            </a:r>
            <a:r>
              <a:rPr lang="nl-NL" b="1" dirty="0"/>
              <a:t>9a </a:t>
            </a:r>
            <a:r>
              <a:rPr lang="nl-NL" b="1" dirty="0" err="1"/>
              <a:t>Waadi</a:t>
            </a:r>
            <a:r>
              <a:rPr lang="nl-NL" dirty="0"/>
              <a:t> (nr. 27).</a:t>
            </a:r>
          </a:p>
        </p:txBody>
      </p:sp>
      <p:sp>
        <p:nvSpPr>
          <p:cNvPr id="4" name="Tijdelijke aanduiding voor dianummer 3">
            <a:extLst>
              <a:ext uri="{FF2B5EF4-FFF2-40B4-BE49-F238E27FC236}">
                <a16:creationId xmlns:a16="http://schemas.microsoft.com/office/drawing/2014/main" id="{5D8CE9DF-F5C5-071E-8641-64107946217F}"/>
              </a:ext>
            </a:extLst>
          </p:cNvPr>
          <p:cNvSpPr>
            <a:spLocks noGrp="1"/>
          </p:cNvSpPr>
          <p:nvPr>
            <p:ph type="sldNum" sz="quarter" idx="12"/>
          </p:nvPr>
        </p:nvSpPr>
        <p:spPr/>
        <p:txBody>
          <a:bodyPr/>
          <a:lstStyle/>
          <a:p>
            <a:fld id="{8C6BC05E-DB9A-EB4A-A776-575FA40369A3}" type="slidenum">
              <a:rPr lang="nl-NL" smtClean="0"/>
              <a:pPr/>
              <a:t>12</a:t>
            </a:fld>
            <a:endParaRPr lang="nl-NL"/>
          </a:p>
        </p:txBody>
      </p:sp>
    </p:spTree>
    <p:extLst>
      <p:ext uri="{BB962C8B-B14F-4D97-AF65-F5344CB8AC3E}">
        <p14:creationId xmlns:p14="http://schemas.microsoft.com/office/powerpoint/2010/main" val="2007634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489BFE-E10E-176B-92D6-4E4185A7BBC8}"/>
              </a:ext>
            </a:extLst>
          </p:cNvPr>
          <p:cNvSpPr>
            <a:spLocks noGrp="1"/>
          </p:cNvSpPr>
          <p:nvPr>
            <p:ph type="title"/>
          </p:nvPr>
        </p:nvSpPr>
        <p:spPr>
          <a:xfrm>
            <a:off x="491525" y="396000"/>
            <a:ext cx="8172000" cy="576000"/>
          </a:xfrm>
        </p:spPr>
        <p:txBody>
          <a:bodyPr anchor="t">
            <a:normAutofit/>
          </a:bodyPr>
          <a:lstStyle/>
          <a:p>
            <a:r>
              <a:rPr lang="nl-NL" dirty="0"/>
              <a:t>Wetsvoorstel Modernisering CB</a:t>
            </a:r>
            <a:endParaRPr lang="en-GB" dirty="0"/>
          </a:p>
        </p:txBody>
      </p:sp>
      <p:sp>
        <p:nvSpPr>
          <p:cNvPr id="10" name="Content Placeholder 2">
            <a:extLst>
              <a:ext uri="{FF2B5EF4-FFF2-40B4-BE49-F238E27FC236}">
                <a16:creationId xmlns:a16="http://schemas.microsoft.com/office/drawing/2014/main" id="{A67D08B9-9518-96EF-CC8D-0B0DE92FF0DB}"/>
              </a:ext>
            </a:extLst>
          </p:cNvPr>
          <p:cNvSpPr>
            <a:spLocks noGrp="1"/>
          </p:cNvSpPr>
          <p:nvPr>
            <p:ph sz="half" idx="1"/>
          </p:nvPr>
        </p:nvSpPr>
        <p:spPr>
          <a:xfrm>
            <a:off x="493200" y="972000"/>
            <a:ext cx="4014000" cy="3348000"/>
          </a:xfrm>
        </p:spPr>
        <p:txBody>
          <a:bodyPr/>
          <a:lstStyle/>
          <a:p>
            <a:endParaRPr lang="en-US"/>
          </a:p>
        </p:txBody>
      </p:sp>
      <p:pic>
        <p:nvPicPr>
          <p:cNvPr id="5" name="Afbeelding 4" descr="Concurrentiebeding, relatiebeding en sociale media (deel 1) - Noordam Advocatuur">
            <a:extLst>
              <a:ext uri="{FF2B5EF4-FFF2-40B4-BE49-F238E27FC236}">
                <a16:creationId xmlns:a16="http://schemas.microsoft.com/office/drawing/2014/main" id="{1BCAA26F-520E-4053-3AA8-CE0419756555}"/>
              </a:ext>
            </a:extLst>
          </p:cNvPr>
          <p:cNvPicPr>
            <a:picLocks noChangeAspect="1"/>
          </p:cNvPicPr>
          <p:nvPr/>
        </p:nvPicPr>
        <p:blipFill>
          <a:blip r:embed="rId2"/>
          <a:stretch>
            <a:fillRect/>
          </a:stretch>
        </p:blipFill>
        <p:spPr>
          <a:xfrm>
            <a:off x="5107413" y="971999"/>
            <a:ext cx="3096900" cy="3348000"/>
          </a:xfrm>
          <a:prstGeom prst="rect">
            <a:avLst/>
          </a:prstGeom>
          <a:noFill/>
        </p:spPr>
      </p:pic>
      <p:sp>
        <p:nvSpPr>
          <p:cNvPr id="4" name="Tijdelijke aanduiding voor dianummer 3">
            <a:extLst>
              <a:ext uri="{FF2B5EF4-FFF2-40B4-BE49-F238E27FC236}">
                <a16:creationId xmlns:a16="http://schemas.microsoft.com/office/drawing/2014/main" id="{643F4FDF-B945-7DBA-4B8E-3D3EA87319D2}"/>
              </a:ext>
            </a:extLst>
          </p:cNvPr>
          <p:cNvSpPr>
            <a:spLocks noGrp="1"/>
          </p:cNvSpPr>
          <p:nvPr>
            <p:ph type="sldNum" sz="quarter" idx="12"/>
          </p:nvPr>
        </p:nvSpPr>
        <p:spPr>
          <a:xfrm>
            <a:off x="491525" y="4663178"/>
            <a:ext cx="324000" cy="180285"/>
          </a:xfrm>
        </p:spPr>
        <p:txBody>
          <a:bodyPr anchor="t">
            <a:normAutofit/>
          </a:bodyPr>
          <a:lstStyle/>
          <a:p>
            <a:pPr>
              <a:spcAft>
                <a:spcPts val="600"/>
              </a:spcAft>
            </a:pPr>
            <a:fld id="{8C6BC05E-DB9A-EB4A-A776-575FA40369A3}" type="slidenum">
              <a:rPr lang="nl-NL" smtClean="0"/>
              <a:pPr>
                <a:spcAft>
                  <a:spcPts val="600"/>
                </a:spcAft>
              </a:pPr>
              <a:t>13</a:t>
            </a:fld>
            <a:endParaRPr lang="nl-NL"/>
          </a:p>
        </p:txBody>
      </p:sp>
    </p:spTree>
    <p:extLst>
      <p:ext uri="{BB962C8B-B14F-4D97-AF65-F5344CB8AC3E}">
        <p14:creationId xmlns:p14="http://schemas.microsoft.com/office/powerpoint/2010/main" val="3441215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96CFC-574D-D098-7821-FD81244C1AE0}"/>
              </a:ext>
            </a:extLst>
          </p:cNvPr>
          <p:cNvSpPr>
            <a:spLocks noGrp="1"/>
          </p:cNvSpPr>
          <p:nvPr>
            <p:ph type="title"/>
          </p:nvPr>
        </p:nvSpPr>
        <p:spPr/>
        <p:txBody>
          <a:bodyPr/>
          <a:lstStyle/>
          <a:p>
            <a:r>
              <a:rPr lang="nl-NL" dirty="0"/>
              <a:t>Wetsvoorstel Modernisering Concurrentiebeding: voorwaarden</a:t>
            </a:r>
            <a:endParaRPr lang="en-GB" dirty="0"/>
          </a:p>
        </p:txBody>
      </p:sp>
      <p:sp>
        <p:nvSpPr>
          <p:cNvPr id="3" name="Tijdelijke aanduiding voor inhoud 2">
            <a:extLst>
              <a:ext uri="{FF2B5EF4-FFF2-40B4-BE49-F238E27FC236}">
                <a16:creationId xmlns:a16="http://schemas.microsoft.com/office/drawing/2014/main" id="{2925B2EE-054D-AC74-F49F-E8862CAE520F}"/>
              </a:ext>
            </a:extLst>
          </p:cNvPr>
          <p:cNvSpPr>
            <a:spLocks noGrp="1"/>
          </p:cNvSpPr>
          <p:nvPr>
            <p:ph idx="1"/>
          </p:nvPr>
        </p:nvSpPr>
        <p:spPr/>
        <p:txBody>
          <a:bodyPr/>
          <a:lstStyle/>
          <a:p>
            <a:pPr marL="0" indent="0">
              <a:buNone/>
            </a:pPr>
            <a:r>
              <a:rPr lang="en-GB" dirty="0"/>
              <a:t>1. Een </a:t>
            </a:r>
            <a:r>
              <a:rPr lang="en-GB" dirty="0" err="1"/>
              <a:t>beding</a:t>
            </a:r>
            <a:r>
              <a:rPr lang="en-GB" dirty="0"/>
              <a:t> </a:t>
            </a:r>
            <a:r>
              <a:rPr lang="en-GB" dirty="0" err="1"/>
              <a:t>tussen</a:t>
            </a:r>
            <a:r>
              <a:rPr lang="en-GB" dirty="0"/>
              <a:t> de </a:t>
            </a:r>
            <a:r>
              <a:rPr lang="en-GB" dirty="0" err="1"/>
              <a:t>werkgever</a:t>
            </a:r>
            <a:r>
              <a:rPr lang="en-GB" dirty="0"/>
              <a:t> </a:t>
            </a:r>
            <a:r>
              <a:rPr lang="en-GB" dirty="0" err="1"/>
              <a:t>en</a:t>
            </a:r>
            <a:r>
              <a:rPr lang="en-GB" dirty="0"/>
              <a:t> de </a:t>
            </a:r>
            <a:r>
              <a:rPr lang="en-GB" dirty="0" err="1"/>
              <a:t>werknemer</a:t>
            </a:r>
            <a:r>
              <a:rPr lang="en-GB" dirty="0"/>
              <a:t> </a:t>
            </a:r>
            <a:r>
              <a:rPr lang="en-GB" dirty="0" err="1"/>
              <a:t>waarbij</a:t>
            </a:r>
            <a:r>
              <a:rPr lang="en-GB" dirty="0"/>
              <a:t> de </a:t>
            </a:r>
            <a:r>
              <a:rPr lang="en-GB" dirty="0" err="1"/>
              <a:t>werknemer</a:t>
            </a:r>
            <a:r>
              <a:rPr lang="en-GB" dirty="0"/>
              <a:t> </a:t>
            </a:r>
            <a:r>
              <a:rPr lang="en-GB" dirty="0" err="1"/>
              <a:t>wordt</a:t>
            </a:r>
            <a:r>
              <a:rPr lang="en-GB" dirty="0"/>
              <a:t> </a:t>
            </a:r>
            <a:r>
              <a:rPr lang="en-GB" dirty="0" err="1"/>
              <a:t>beperkt</a:t>
            </a:r>
            <a:r>
              <a:rPr lang="en-GB" dirty="0"/>
              <a:t> in de </a:t>
            </a:r>
            <a:r>
              <a:rPr lang="en-GB" dirty="0" err="1"/>
              <a:t>bevoegdheid</a:t>
            </a:r>
            <a:r>
              <a:rPr lang="en-GB" dirty="0"/>
              <a:t> om </a:t>
            </a:r>
            <a:r>
              <a:rPr lang="en-GB" dirty="0" err="1"/>
              <a:t>na</a:t>
            </a:r>
            <a:r>
              <a:rPr lang="en-GB" dirty="0"/>
              <a:t> het </a:t>
            </a:r>
            <a:r>
              <a:rPr lang="en-GB" dirty="0" err="1"/>
              <a:t>einde</a:t>
            </a:r>
            <a:r>
              <a:rPr lang="en-GB" dirty="0"/>
              <a:t> van de </a:t>
            </a:r>
            <a:r>
              <a:rPr lang="en-GB" dirty="0" err="1"/>
              <a:t>arbeidsovereenkomst</a:t>
            </a:r>
            <a:r>
              <a:rPr lang="en-GB" dirty="0"/>
              <a:t> op </a:t>
            </a:r>
            <a:r>
              <a:rPr lang="en-GB" dirty="0" err="1"/>
              <a:t>zekere</a:t>
            </a:r>
            <a:r>
              <a:rPr lang="en-GB" dirty="0"/>
              <a:t> </a:t>
            </a:r>
            <a:r>
              <a:rPr lang="en-GB" dirty="0" err="1"/>
              <a:t>wijze</a:t>
            </a:r>
            <a:r>
              <a:rPr lang="en-GB" dirty="0"/>
              <a:t> </a:t>
            </a:r>
            <a:r>
              <a:rPr lang="en-GB" dirty="0" err="1"/>
              <a:t>werkzaam</a:t>
            </a:r>
            <a:r>
              <a:rPr lang="en-GB" dirty="0"/>
              <a:t> </a:t>
            </a:r>
            <a:r>
              <a:rPr lang="en-GB" dirty="0" err="1"/>
              <a:t>te</a:t>
            </a:r>
            <a:r>
              <a:rPr lang="en-GB" dirty="0"/>
              <a:t> </a:t>
            </a:r>
            <a:r>
              <a:rPr lang="en-GB" dirty="0" err="1"/>
              <a:t>zijn</a:t>
            </a:r>
            <a:r>
              <a:rPr lang="en-GB" dirty="0"/>
              <a:t>, is </a:t>
            </a:r>
            <a:r>
              <a:rPr lang="en-GB" dirty="0" err="1"/>
              <a:t>slechts</a:t>
            </a:r>
            <a:r>
              <a:rPr lang="en-GB" dirty="0"/>
              <a:t> </a:t>
            </a:r>
            <a:r>
              <a:rPr lang="en-GB" dirty="0" err="1"/>
              <a:t>geldig</a:t>
            </a:r>
            <a:r>
              <a:rPr lang="en-GB" dirty="0"/>
              <a:t> </a:t>
            </a:r>
            <a:r>
              <a:rPr lang="en-GB" dirty="0" err="1"/>
              <a:t>indien</a:t>
            </a:r>
            <a:r>
              <a:rPr lang="en-GB" dirty="0"/>
              <a:t>: </a:t>
            </a:r>
          </a:p>
          <a:p>
            <a:pPr marL="0" indent="0">
              <a:buNone/>
            </a:pPr>
            <a:r>
              <a:rPr lang="en-GB" dirty="0"/>
              <a:t>a. de </a:t>
            </a:r>
            <a:r>
              <a:rPr lang="en-GB" dirty="0" err="1"/>
              <a:t>werkgever</a:t>
            </a:r>
            <a:r>
              <a:rPr lang="en-GB" dirty="0"/>
              <a:t> </a:t>
            </a:r>
            <a:r>
              <a:rPr lang="en-GB" dirty="0" err="1"/>
              <a:t>dit</a:t>
            </a:r>
            <a:r>
              <a:rPr lang="en-GB" dirty="0"/>
              <a:t> </a:t>
            </a:r>
            <a:r>
              <a:rPr lang="en-GB" dirty="0" err="1"/>
              <a:t>beding</a:t>
            </a:r>
            <a:r>
              <a:rPr lang="en-GB" dirty="0"/>
              <a:t> </a:t>
            </a:r>
            <a:r>
              <a:rPr lang="en-GB" dirty="0" err="1"/>
              <a:t>schriftelijk</a:t>
            </a:r>
            <a:r>
              <a:rPr lang="en-GB" dirty="0"/>
              <a:t> is </a:t>
            </a:r>
            <a:r>
              <a:rPr lang="en-GB" dirty="0" err="1"/>
              <a:t>overeengekomen</a:t>
            </a:r>
            <a:r>
              <a:rPr lang="en-GB" dirty="0"/>
              <a:t> met </a:t>
            </a:r>
            <a:r>
              <a:rPr lang="en-GB" dirty="0" err="1"/>
              <a:t>een</a:t>
            </a:r>
            <a:r>
              <a:rPr lang="en-GB" dirty="0"/>
              <a:t> </a:t>
            </a:r>
            <a:r>
              <a:rPr lang="en-GB" dirty="0" err="1"/>
              <a:t>meerderjarige</a:t>
            </a:r>
            <a:r>
              <a:rPr lang="en-GB" dirty="0"/>
              <a:t> </a:t>
            </a:r>
            <a:r>
              <a:rPr lang="en-GB" dirty="0" err="1"/>
              <a:t>werknemer</a:t>
            </a:r>
            <a:r>
              <a:rPr lang="en-GB" dirty="0"/>
              <a:t>; </a:t>
            </a:r>
          </a:p>
          <a:p>
            <a:pPr marL="0" indent="0">
              <a:buNone/>
            </a:pPr>
            <a:r>
              <a:rPr lang="en-GB" dirty="0"/>
              <a:t>b. </a:t>
            </a:r>
            <a:r>
              <a:rPr lang="en-GB" dirty="0" err="1"/>
              <a:t>uit</a:t>
            </a:r>
            <a:r>
              <a:rPr lang="en-GB" dirty="0"/>
              <a:t> het </a:t>
            </a:r>
            <a:r>
              <a:rPr lang="en-GB" dirty="0" err="1"/>
              <a:t>beding</a:t>
            </a:r>
            <a:r>
              <a:rPr lang="en-GB" dirty="0"/>
              <a:t> </a:t>
            </a:r>
            <a:r>
              <a:rPr lang="en-GB" dirty="0" err="1"/>
              <a:t>blijkt</a:t>
            </a:r>
            <a:r>
              <a:rPr lang="en-GB" dirty="0"/>
              <a:t>: </a:t>
            </a:r>
          </a:p>
          <a:p>
            <a:pPr marL="0" indent="0">
              <a:buNone/>
            </a:pPr>
            <a:r>
              <a:rPr lang="en-GB" dirty="0"/>
              <a:t>	1°. </a:t>
            </a:r>
            <a:r>
              <a:rPr lang="en-GB" dirty="0" err="1"/>
              <a:t>gedurende</a:t>
            </a:r>
            <a:r>
              <a:rPr lang="en-GB" dirty="0"/>
              <a:t> </a:t>
            </a:r>
            <a:r>
              <a:rPr lang="en-GB" dirty="0" err="1"/>
              <a:t>welke</a:t>
            </a:r>
            <a:r>
              <a:rPr lang="en-GB" dirty="0"/>
              <a:t> </a:t>
            </a:r>
            <a:r>
              <a:rPr lang="en-GB" dirty="0" err="1"/>
              <a:t>periode</a:t>
            </a:r>
            <a:r>
              <a:rPr lang="en-GB" dirty="0"/>
              <a:t> </a:t>
            </a:r>
            <a:r>
              <a:rPr lang="en-GB" dirty="0" err="1"/>
              <a:t>na</a:t>
            </a:r>
            <a:r>
              <a:rPr lang="en-GB" dirty="0"/>
              <a:t> het </a:t>
            </a:r>
            <a:r>
              <a:rPr lang="en-GB" dirty="0" err="1"/>
              <a:t>einde</a:t>
            </a:r>
            <a:r>
              <a:rPr lang="en-GB" dirty="0"/>
              <a:t> van de </a:t>
            </a:r>
            <a:r>
              <a:rPr lang="en-GB" dirty="0" err="1"/>
              <a:t>arbeidsovereenkomst</a:t>
            </a:r>
            <a:r>
              <a:rPr lang="en-GB" dirty="0"/>
              <a:t>, die ten </a:t>
            </a:r>
            <a:r>
              <a:rPr lang="en-GB" dirty="0" err="1"/>
              <a:t>hoogste</a:t>
            </a:r>
            <a:r>
              <a:rPr lang="en-GB" dirty="0"/>
              <a:t> 	</a:t>
            </a:r>
            <a:r>
              <a:rPr lang="en-GB" b="1" dirty="0" err="1"/>
              <a:t>twaalf</a:t>
            </a:r>
            <a:r>
              <a:rPr lang="en-GB" b="1" dirty="0"/>
              <a:t> </a:t>
            </a:r>
            <a:r>
              <a:rPr lang="en-GB" b="1" dirty="0" err="1"/>
              <a:t>maanden</a:t>
            </a:r>
            <a:r>
              <a:rPr lang="en-GB" b="1" dirty="0"/>
              <a:t> </a:t>
            </a:r>
            <a:r>
              <a:rPr lang="en-GB" dirty="0" err="1"/>
              <a:t>bedraagt</a:t>
            </a:r>
            <a:r>
              <a:rPr lang="en-GB" dirty="0"/>
              <a:t>, het </a:t>
            </a:r>
            <a:r>
              <a:rPr lang="en-GB" dirty="0" err="1"/>
              <a:t>beding</a:t>
            </a:r>
            <a:r>
              <a:rPr lang="en-GB" dirty="0"/>
              <a:t> ten </a:t>
            </a:r>
            <a:r>
              <a:rPr lang="en-GB" dirty="0" err="1"/>
              <a:t>hoogste</a:t>
            </a:r>
            <a:r>
              <a:rPr lang="en-GB" dirty="0"/>
              <a:t> </a:t>
            </a:r>
            <a:r>
              <a:rPr lang="en-GB" dirty="0" err="1"/>
              <a:t>geldt</a:t>
            </a:r>
            <a:r>
              <a:rPr lang="en-GB" dirty="0"/>
              <a:t>; </a:t>
            </a:r>
            <a:r>
              <a:rPr lang="en-GB" dirty="0" err="1"/>
              <a:t>en</a:t>
            </a:r>
            <a:r>
              <a:rPr lang="en-GB" dirty="0"/>
              <a:t> </a:t>
            </a:r>
          </a:p>
          <a:p>
            <a:pPr marL="0" indent="0">
              <a:buNone/>
            </a:pPr>
            <a:r>
              <a:rPr lang="en-GB" dirty="0"/>
              <a:t>	2°. </a:t>
            </a:r>
            <a:r>
              <a:rPr lang="en-GB" dirty="0" err="1"/>
              <a:t>voor</a:t>
            </a:r>
            <a:r>
              <a:rPr lang="en-GB" dirty="0"/>
              <a:t> </a:t>
            </a:r>
            <a:r>
              <a:rPr lang="en-GB" dirty="0" err="1"/>
              <a:t>welke</a:t>
            </a:r>
            <a:r>
              <a:rPr lang="en-GB" dirty="0"/>
              <a:t> </a:t>
            </a:r>
            <a:r>
              <a:rPr lang="en-GB" b="1" dirty="0" err="1"/>
              <a:t>geografische</a:t>
            </a:r>
            <a:r>
              <a:rPr lang="en-GB" b="1" dirty="0"/>
              <a:t> </a:t>
            </a:r>
            <a:r>
              <a:rPr lang="en-GB" b="1" dirty="0" err="1"/>
              <a:t>reikwijdte</a:t>
            </a:r>
            <a:r>
              <a:rPr lang="en-GB" b="1" dirty="0"/>
              <a:t> </a:t>
            </a:r>
            <a:r>
              <a:rPr lang="en-GB" dirty="0"/>
              <a:t>het </a:t>
            </a:r>
            <a:r>
              <a:rPr lang="en-GB" dirty="0" err="1"/>
              <a:t>beding</a:t>
            </a:r>
            <a:r>
              <a:rPr lang="en-GB" dirty="0"/>
              <a:t> </a:t>
            </a:r>
            <a:r>
              <a:rPr lang="en-GB" dirty="0" err="1"/>
              <a:t>geldt</a:t>
            </a:r>
            <a:r>
              <a:rPr lang="en-GB" dirty="0"/>
              <a:t>. </a:t>
            </a:r>
          </a:p>
          <a:p>
            <a:pPr marL="0" indent="0">
              <a:buNone/>
            </a:pPr>
            <a:endParaRPr lang="en-GB" dirty="0"/>
          </a:p>
          <a:p>
            <a:pPr marL="0" indent="0">
              <a:buNone/>
            </a:pPr>
            <a:r>
              <a:rPr lang="en-GB" dirty="0"/>
              <a:t>2. Een </a:t>
            </a:r>
            <a:r>
              <a:rPr lang="en-GB" dirty="0" err="1"/>
              <a:t>beding</a:t>
            </a:r>
            <a:r>
              <a:rPr lang="en-GB" dirty="0"/>
              <a:t> </a:t>
            </a:r>
            <a:r>
              <a:rPr lang="en-GB" dirty="0" err="1"/>
              <a:t>dat</a:t>
            </a:r>
            <a:r>
              <a:rPr lang="en-GB" dirty="0"/>
              <a:t> </a:t>
            </a:r>
            <a:r>
              <a:rPr lang="en-GB" dirty="0" err="1"/>
              <a:t>wordt</a:t>
            </a:r>
            <a:r>
              <a:rPr lang="en-GB" dirty="0"/>
              <a:t> </a:t>
            </a:r>
            <a:r>
              <a:rPr lang="en-GB" dirty="0" err="1"/>
              <a:t>opgenomen</a:t>
            </a:r>
            <a:r>
              <a:rPr lang="en-GB" dirty="0"/>
              <a:t> in </a:t>
            </a:r>
            <a:r>
              <a:rPr lang="en-GB" dirty="0" err="1"/>
              <a:t>een</a:t>
            </a:r>
            <a:r>
              <a:rPr lang="en-GB" dirty="0"/>
              <a:t> </a:t>
            </a:r>
            <a:r>
              <a:rPr lang="en-GB" dirty="0" err="1"/>
              <a:t>arbeidsovereenkomst</a:t>
            </a:r>
            <a:r>
              <a:rPr lang="en-GB" dirty="0"/>
              <a:t> </a:t>
            </a:r>
            <a:r>
              <a:rPr lang="en-GB" dirty="0" err="1"/>
              <a:t>voor</a:t>
            </a:r>
            <a:r>
              <a:rPr lang="en-GB" dirty="0"/>
              <a:t> </a:t>
            </a:r>
            <a:r>
              <a:rPr lang="en-GB" b="1" dirty="0" err="1"/>
              <a:t>bepaalde</a:t>
            </a:r>
            <a:r>
              <a:rPr lang="en-GB" b="1" dirty="0"/>
              <a:t> </a:t>
            </a:r>
            <a:r>
              <a:rPr lang="en-GB" b="1" dirty="0" err="1"/>
              <a:t>tijd</a:t>
            </a:r>
            <a:r>
              <a:rPr lang="en-GB" b="1" dirty="0"/>
              <a:t> </a:t>
            </a:r>
            <a:r>
              <a:rPr lang="en-GB" dirty="0"/>
              <a:t>is </a:t>
            </a:r>
            <a:r>
              <a:rPr lang="en-GB" dirty="0" err="1"/>
              <a:t>slechts</a:t>
            </a:r>
            <a:r>
              <a:rPr lang="en-GB" dirty="0"/>
              <a:t> </a:t>
            </a:r>
            <a:r>
              <a:rPr lang="en-GB" dirty="0" err="1"/>
              <a:t>geldig</a:t>
            </a:r>
            <a:r>
              <a:rPr lang="en-GB" dirty="0"/>
              <a:t> </a:t>
            </a:r>
            <a:r>
              <a:rPr lang="en-GB" dirty="0" err="1"/>
              <a:t>indien</a:t>
            </a:r>
            <a:r>
              <a:rPr lang="en-GB" dirty="0"/>
              <a:t> </a:t>
            </a:r>
            <a:r>
              <a:rPr lang="en-GB" dirty="0" err="1"/>
              <a:t>uit</a:t>
            </a:r>
            <a:r>
              <a:rPr lang="en-GB" dirty="0"/>
              <a:t> het </a:t>
            </a:r>
            <a:r>
              <a:rPr lang="en-GB" dirty="0" err="1"/>
              <a:t>beding</a:t>
            </a:r>
            <a:r>
              <a:rPr lang="en-GB" dirty="0"/>
              <a:t> </a:t>
            </a:r>
            <a:r>
              <a:rPr lang="en-GB" dirty="0" err="1"/>
              <a:t>voorts</a:t>
            </a:r>
            <a:r>
              <a:rPr lang="en-GB" dirty="0"/>
              <a:t> </a:t>
            </a:r>
            <a:r>
              <a:rPr lang="en-GB" dirty="0" err="1"/>
              <a:t>blijkt</a:t>
            </a:r>
            <a:r>
              <a:rPr lang="en-GB" dirty="0"/>
              <a:t> </a:t>
            </a:r>
            <a:r>
              <a:rPr lang="en-GB" dirty="0" err="1"/>
              <a:t>vanwege</a:t>
            </a:r>
            <a:r>
              <a:rPr lang="en-GB" dirty="0"/>
              <a:t> </a:t>
            </a:r>
            <a:r>
              <a:rPr lang="en-GB" dirty="0" err="1"/>
              <a:t>welke</a:t>
            </a:r>
            <a:r>
              <a:rPr lang="en-GB" dirty="0"/>
              <a:t> </a:t>
            </a:r>
            <a:r>
              <a:rPr lang="en-GB" dirty="0" err="1"/>
              <a:t>zwaarwegende</a:t>
            </a:r>
            <a:r>
              <a:rPr lang="en-GB" dirty="0"/>
              <a:t> </a:t>
            </a:r>
            <a:r>
              <a:rPr lang="en-GB" dirty="0" err="1"/>
              <a:t>bedrijfs</a:t>
            </a:r>
            <a:r>
              <a:rPr lang="en-GB" dirty="0"/>
              <a:t>- of </a:t>
            </a:r>
            <a:r>
              <a:rPr lang="en-GB" dirty="0" err="1"/>
              <a:t>dienstbelangen</a:t>
            </a:r>
            <a:r>
              <a:rPr lang="en-GB" dirty="0"/>
              <a:t> de </a:t>
            </a:r>
            <a:r>
              <a:rPr lang="en-GB" dirty="0" err="1"/>
              <a:t>werkgever</a:t>
            </a:r>
            <a:r>
              <a:rPr lang="en-GB" dirty="0"/>
              <a:t> het </a:t>
            </a:r>
            <a:r>
              <a:rPr lang="en-GB" dirty="0" err="1"/>
              <a:t>beding</a:t>
            </a:r>
            <a:r>
              <a:rPr lang="en-GB" dirty="0"/>
              <a:t> </a:t>
            </a:r>
            <a:r>
              <a:rPr lang="en-GB" dirty="0" err="1"/>
              <a:t>noodzakelijk</a:t>
            </a:r>
            <a:r>
              <a:rPr lang="en-GB" dirty="0"/>
              <a:t> </a:t>
            </a:r>
            <a:r>
              <a:rPr lang="en-GB" dirty="0" err="1"/>
              <a:t>vindt</a:t>
            </a:r>
            <a:r>
              <a:rPr lang="en-GB" dirty="0"/>
              <a:t>. </a:t>
            </a:r>
          </a:p>
        </p:txBody>
      </p:sp>
    </p:spTree>
    <p:extLst>
      <p:ext uri="{BB962C8B-B14F-4D97-AF65-F5344CB8AC3E}">
        <p14:creationId xmlns:p14="http://schemas.microsoft.com/office/powerpoint/2010/main" val="2718084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99D19-3E44-5B65-2A69-BE7637736A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7B93A2-997C-2593-6F9C-A8894BBD2704}"/>
              </a:ext>
            </a:extLst>
          </p:cNvPr>
          <p:cNvSpPr>
            <a:spLocks noGrp="1"/>
          </p:cNvSpPr>
          <p:nvPr>
            <p:ph type="title"/>
          </p:nvPr>
        </p:nvSpPr>
        <p:spPr/>
        <p:txBody>
          <a:bodyPr/>
          <a:lstStyle/>
          <a:p>
            <a:r>
              <a:rPr lang="nl-NL" dirty="0"/>
              <a:t>Wetsvoorstel Modernisering Concurrentiebeding: tijdig schriftelijk inroepen</a:t>
            </a:r>
            <a:endParaRPr lang="en-GB" dirty="0"/>
          </a:p>
        </p:txBody>
      </p:sp>
      <p:sp>
        <p:nvSpPr>
          <p:cNvPr id="3" name="Tijdelijke aanduiding voor inhoud 2">
            <a:extLst>
              <a:ext uri="{FF2B5EF4-FFF2-40B4-BE49-F238E27FC236}">
                <a16:creationId xmlns:a16="http://schemas.microsoft.com/office/drawing/2014/main" id="{10BB1B26-56DE-7826-7194-83D03A6B8872}"/>
              </a:ext>
            </a:extLst>
          </p:cNvPr>
          <p:cNvSpPr>
            <a:spLocks noGrp="1"/>
          </p:cNvSpPr>
          <p:nvPr>
            <p:ph idx="1"/>
          </p:nvPr>
        </p:nvSpPr>
        <p:spPr/>
        <p:txBody>
          <a:bodyPr/>
          <a:lstStyle/>
          <a:p>
            <a:pPr marL="0" indent="0">
              <a:buNone/>
            </a:pPr>
            <a:r>
              <a:rPr lang="en-GB" dirty="0"/>
              <a:t>3. Een </a:t>
            </a:r>
            <a:r>
              <a:rPr lang="en-GB" dirty="0" err="1"/>
              <a:t>werkgever</a:t>
            </a:r>
            <a:r>
              <a:rPr lang="en-GB" dirty="0"/>
              <a:t> </a:t>
            </a:r>
            <a:r>
              <a:rPr lang="en-GB" dirty="0" err="1"/>
              <a:t>kan</a:t>
            </a:r>
            <a:r>
              <a:rPr lang="en-GB" dirty="0"/>
              <a:t> </a:t>
            </a:r>
            <a:r>
              <a:rPr lang="en-GB" dirty="0" err="1"/>
              <a:t>slechts</a:t>
            </a:r>
            <a:r>
              <a:rPr lang="en-GB" dirty="0"/>
              <a:t> </a:t>
            </a:r>
            <a:r>
              <a:rPr lang="en-GB" dirty="0" err="1"/>
              <a:t>rechten</a:t>
            </a:r>
            <a:r>
              <a:rPr lang="en-GB" dirty="0"/>
              <a:t> </a:t>
            </a:r>
            <a:r>
              <a:rPr lang="en-GB" dirty="0" err="1"/>
              <a:t>ontlenen</a:t>
            </a:r>
            <a:r>
              <a:rPr lang="en-GB" dirty="0"/>
              <a:t> </a:t>
            </a:r>
            <a:r>
              <a:rPr lang="en-GB" dirty="0" err="1"/>
              <a:t>aan</a:t>
            </a:r>
            <a:r>
              <a:rPr lang="en-GB" dirty="0"/>
              <a:t> </a:t>
            </a:r>
            <a:r>
              <a:rPr lang="en-GB" dirty="0" err="1"/>
              <a:t>een</a:t>
            </a:r>
            <a:r>
              <a:rPr lang="en-GB" dirty="0"/>
              <a:t> </a:t>
            </a:r>
            <a:r>
              <a:rPr lang="en-GB" dirty="0" err="1"/>
              <a:t>beding</a:t>
            </a:r>
            <a:r>
              <a:rPr lang="en-GB" dirty="0"/>
              <a:t> door </a:t>
            </a:r>
            <a:r>
              <a:rPr lang="en-GB" dirty="0" err="1"/>
              <a:t>schriftelijk</a:t>
            </a:r>
            <a:r>
              <a:rPr lang="en-GB" dirty="0"/>
              <a:t> </a:t>
            </a:r>
            <a:r>
              <a:rPr lang="en-GB" dirty="0" err="1"/>
              <a:t>en</a:t>
            </a:r>
            <a:r>
              <a:rPr lang="en-GB" dirty="0"/>
              <a:t> </a:t>
            </a:r>
            <a:r>
              <a:rPr lang="en-GB" dirty="0" err="1"/>
              <a:t>tijdig</a:t>
            </a:r>
            <a:r>
              <a:rPr lang="en-GB" dirty="0"/>
              <a:t> </a:t>
            </a:r>
            <a:r>
              <a:rPr lang="en-GB" dirty="0" err="1"/>
              <a:t>aan</a:t>
            </a:r>
            <a:r>
              <a:rPr lang="en-GB" dirty="0"/>
              <a:t> de </a:t>
            </a:r>
            <a:r>
              <a:rPr lang="en-GB" dirty="0" err="1"/>
              <a:t>werknemer</a:t>
            </a:r>
            <a:r>
              <a:rPr lang="en-GB" dirty="0"/>
              <a:t> </a:t>
            </a:r>
            <a:r>
              <a:rPr lang="en-GB" dirty="0" err="1"/>
              <a:t>mede</a:t>
            </a:r>
            <a:r>
              <a:rPr lang="en-GB" dirty="0"/>
              <a:t> </a:t>
            </a:r>
            <a:r>
              <a:rPr lang="en-GB" dirty="0" err="1"/>
              <a:t>te</a:t>
            </a:r>
            <a:r>
              <a:rPr lang="en-GB" dirty="0"/>
              <a:t> </a:t>
            </a:r>
            <a:r>
              <a:rPr lang="en-GB" dirty="0" err="1"/>
              <a:t>delen</a:t>
            </a:r>
            <a:r>
              <a:rPr lang="en-GB" dirty="0"/>
              <a:t> </a:t>
            </a:r>
            <a:r>
              <a:rPr lang="en-GB" dirty="0" err="1"/>
              <a:t>dat</a:t>
            </a:r>
            <a:r>
              <a:rPr lang="en-GB" dirty="0"/>
              <a:t> </a:t>
            </a:r>
            <a:r>
              <a:rPr lang="en-GB" dirty="0" err="1"/>
              <a:t>en</a:t>
            </a:r>
            <a:r>
              <a:rPr lang="en-GB" dirty="0"/>
              <a:t> </a:t>
            </a:r>
            <a:r>
              <a:rPr lang="en-GB" dirty="0" err="1"/>
              <a:t>gedurende</a:t>
            </a:r>
            <a:r>
              <a:rPr lang="en-GB" dirty="0"/>
              <a:t> </a:t>
            </a:r>
            <a:r>
              <a:rPr lang="en-GB" dirty="0" err="1"/>
              <a:t>welke</a:t>
            </a:r>
            <a:r>
              <a:rPr lang="en-GB" dirty="0"/>
              <a:t> </a:t>
            </a:r>
            <a:r>
              <a:rPr lang="en-GB" dirty="0" err="1"/>
              <a:t>periode</a:t>
            </a:r>
            <a:r>
              <a:rPr lang="en-GB" dirty="0"/>
              <a:t> de </a:t>
            </a:r>
            <a:r>
              <a:rPr lang="en-GB" dirty="0" err="1"/>
              <a:t>werkgever</a:t>
            </a:r>
            <a:r>
              <a:rPr lang="en-GB" dirty="0"/>
              <a:t> de </a:t>
            </a:r>
            <a:r>
              <a:rPr lang="en-GB" dirty="0" err="1"/>
              <a:t>werknemer</a:t>
            </a:r>
            <a:r>
              <a:rPr lang="en-GB" dirty="0"/>
              <a:t> </a:t>
            </a:r>
            <a:r>
              <a:rPr lang="en-GB" dirty="0" err="1"/>
              <a:t>aan</a:t>
            </a:r>
            <a:r>
              <a:rPr lang="en-GB" dirty="0"/>
              <a:t> het </a:t>
            </a:r>
            <a:r>
              <a:rPr lang="en-GB" dirty="0" err="1"/>
              <a:t>beding</a:t>
            </a:r>
            <a:r>
              <a:rPr lang="en-GB" dirty="0"/>
              <a:t> </a:t>
            </a:r>
            <a:r>
              <a:rPr lang="en-GB" dirty="0" err="1"/>
              <a:t>wil</a:t>
            </a:r>
            <a:r>
              <a:rPr lang="en-GB" dirty="0"/>
              <a:t> </a:t>
            </a:r>
            <a:r>
              <a:rPr lang="en-GB" dirty="0" err="1"/>
              <a:t>houden</a:t>
            </a:r>
            <a:r>
              <a:rPr lang="en-GB" dirty="0"/>
              <a:t>. Die </a:t>
            </a:r>
            <a:r>
              <a:rPr lang="en-GB" dirty="0" err="1"/>
              <a:t>periode</a:t>
            </a:r>
            <a:r>
              <a:rPr lang="en-GB" dirty="0"/>
              <a:t> </a:t>
            </a:r>
            <a:r>
              <a:rPr lang="en-GB" dirty="0" err="1"/>
              <a:t>bedraagt</a:t>
            </a:r>
            <a:r>
              <a:rPr lang="en-GB" dirty="0"/>
              <a:t> ten </a:t>
            </a:r>
            <a:r>
              <a:rPr lang="en-GB" dirty="0" err="1"/>
              <a:t>hoogste</a:t>
            </a:r>
            <a:r>
              <a:rPr lang="en-GB" dirty="0"/>
              <a:t> de </a:t>
            </a:r>
            <a:r>
              <a:rPr lang="en-GB" dirty="0" err="1"/>
              <a:t>periode</a:t>
            </a:r>
            <a:r>
              <a:rPr lang="en-GB" dirty="0"/>
              <a:t> die is </a:t>
            </a:r>
            <a:r>
              <a:rPr lang="en-GB" dirty="0" err="1"/>
              <a:t>overeengekomen</a:t>
            </a:r>
            <a:r>
              <a:rPr lang="en-GB" dirty="0"/>
              <a:t>, </a:t>
            </a:r>
            <a:r>
              <a:rPr lang="en-GB" dirty="0" err="1"/>
              <a:t>bedoeld</a:t>
            </a:r>
            <a:r>
              <a:rPr lang="en-GB" dirty="0"/>
              <a:t> in lid 1, </a:t>
            </a:r>
            <a:r>
              <a:rPr lang="en-GB" dirty="0" err="1"/>
              <a:t>onderdeel</a:t>
            </a:r>
            <a:r>
              <a:rPr lang="en-GB" dirty="0"/>
              <a:t> b, </a:t>
            </a:r>
            <a:r>
              <a:rPr lang="en-GB" dirty="0" err="1"/>
              <a:t>onder</a:t>
            </a:r>
            <a:r>
              <a:rPr lang="en-GB" dirty="0"/>
              <a:t> 1. </a:t>
            </a:r>
          </a:p>
        </p:txBody>
      </p:sp>
    </p:spTree>
    <p:extLst>
      <p:ext uri="{BB962C8B-B14F-4D97-AF65-F5344CB8AC3E}">
        <p14:creationId xmlns:p14="http://schemas.microsoft.com/office/powerpoint/2010/main" val="3563220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BD834-4B5C-BA2A-E3B2-48CDEDAE05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011767-5EF0-5F52-B5E4-439E903FBA7B}"/>
              </a:ext>
            </a:extLst>
          </p:cNvPr>
          <p:cNvSpPr>
            <a:spLocks noGrp="1"/>
          </p:cNvSpPr>
          <p:nvPr>
            <p:ph type="title"/>
          </p:nvPr>
        </p:nvSpPr>
        <p:spPr/>
        <p:txBody>
          <a:bodyPr/>
          <a:lstStyle/>
          <a:p>
            <a:r>
              <a:rPr lang="nl-NL" dirty="0"/>
              <a:t>Wetsvoorstel Modernisering Concurrentiebeding: wat is tijdig?</a:t>
            </a:r>
            <a:endParaRPr lang="en-GB" dirty="0"/>
          </a:p>
        </p:txBody>
      </p:sp>
      <p:sp>
        <p:nvSpPr>
          <p:cNvPr id="3" name="Tijdelijke aanduiding voor inhoud 2">
            <a:extLst>
              <a:ext uri="{FF2B5EF4-FFF2-40B4-BE49-F238E27FC236}">
                <a16:creationId xmlns:a16="http://schemas.microsoft.com/office/drawing/2014/main" id="{49940BC2-C65B-6B09-103C-E64C980AB988}"/>
              </a:ext>
            </a:extLst>
          </p:cNvPr>
          <p:cNvSpPr>
            <a:spLocks noGrp="1"/>
          </p:cNvSpPr>
          <p:nvPr>
            <p:ph idx="1"/>
          </p:nvPr>
        </p:nvSpPr>
        <p:spPr/>
        <p:txBody>
          <a:bodyPr/>
          <a:lstStyle/>
          <a:p>
            <a:pPr marL="0" indent="0">
              <a:buNone/>
            </a:pPr>
            <a:r>
              <a:rPr lang="en-GB" dirty="0"/>
              <a:t>4. </a:t>
            </a:r>
            <a:r>
              <a:rPr lang="en-GB" b="1" dirty="0" err="1"/>
              <a:t>Tijdig</a:t>
            </a:r>
            <a:r>
              <a:rPr lang="en-GB" dirty="0"/>
              <a:t> </a:t>
            </a:r>
            <a:r>
              <a:rPr lang="en-GB" dirty="0" err="1"/>
              <a:t>als</a:t>
            </a:r>
            <a:r>
              <a:rPr lang="en-GB" dirty="0"/>
              <a:t> </a:t>
            </a:r>
            <a:r>
              <a:rPr lang="en-GB" dirty="0" err="1"/>
              <a:t>bedoeld</a:t>
            </a:r>
            <a:r>
              <a:rPr lang="en-GB" dirty="0"/>
              <a:t> in lid 3 is </a:t>
            </a:r>
            <a:r>
              <a:rPr lang="en-GB" dirty="0" err="1"/>
              <a:t>uiterlijk</a:t>
            </a:r>
            <a:r>
              <a:rPr lang="en-GB" dirty="0"/>
              <a:t> </a:t>
            </a:r>
            <a:r>
              <a:rPr lang="en-GB" b="1" dirty="0" err="1"/>
              <a:t>een</a:t>
            </a:r>
            <a:r>
              <a:rPr lang="en-GB" b="1" dirty="0"/>
              <a:t> </a:t>
            </a:r>
            <a:r>
              <a:rPr lang="en-GB" b="1" dirty="0" err="1"/>
              <a:t>maand</a:t>
            </a:r>
            <a:r>
              <a:rPr lang="en-GB" b="1" dirty="0"/>
              <a:t> </a:t>
            </a:r>
            <a:r>
              <a:rPr lang="en-GB" b="1" dirty="0" err="1"/>
              <a:t>voor</a:t>
            </a:r>
            <a:r>
              <a:rPr lang="en-GB" b="1" dirty="0"/>
              <a:t> het </a:t>
            </a:r>
            <a:r>
              <a:rPr lang="en-GB" b="1" dirty="0" err="1"/>
              <a:t>einde</a:t>
            </a:r>
            <a:r>
              <a:rPr lang="en-GB" b="1" dirty="0"/>
              <a:t> van de </a:t>
            </a:r>
            <a:r>
              <a:rPr lang="en-GB" b="1" dirty="0" err="1"/>
              <a:t>arbeidsovereenkomst</a:t>
            </a:r>
            <a:r>
              <a:rPr lang="en-GB" dirty="0"/>
              <a:t>, dan </a:t>
            </a:r>
            <a:r>
              <a:rPr lang="en-GB" dirty="0" err="1"/>
              <a:t>wel</a:t>
            </a:r>
            <a:r>
              <a:rPr lang="en-GB" dirty="0"/>
              <a:t>: </a:t>
            </a:r>
          </a:p>
          <a:p>
            <a:pPr marL="0" indent="0">
              <a:buNone/>
            </a:pPr>
            <a:r>
              <a:rPr lang="en-GB" dirty="0"/>
              <a:t>a. </a:t>
            </a:r>
            <a:r>
              <a:rPr lang="en-GB" dirty="0" err="1"/>
              <a:t>uiterlijk</a:t>
            </a:r>
            <a:r>
              <a:rPr lang="en-GB" dirty="0"/>
              <a:t> de datum van de </a:t>
            </a:r>
            <a:r>
              <a:rPr lang="en-GB" dirty="0" err="1"/>
              <a:t>opzegging</a:t>
            </a:r>
            <a:r>
              <a:rPr lang="en-GB" dirty="0"/>
              <a:t> door de </a:t>
            </a:r>
            <a:r>
              <a:rPr lang="en-GB" dirty="0" err="1"/>
              <a:t>werkgever</a:t>
            </a:r>
            <a:r>
              <a:rPr lang="en-GB" dirty="0"/>
              <a:t>, </a:t>
            </a:r>
            <a:r>
              <a:rPr lang="en-GB" dirty="0" err="1"/>
              <a:t>anders</a:t>
            </a:r>
            <a:r>
              <a:rPr lang="en-GB" dirty="0"/>
              <a:t> dan op </a:t>
            </a:r>
            <a:r>
              <a:rPr lang="en-GB" dirty="0" err="1"/>
              <a:t>grond</a:t>
            </a:r>
            <a:r>
              <a:rPr lang="en-GB" dirty="0"/>
              <a:t> van </a:t>
            </a:r>
            <a:r>
              <a:rPr lang="en-GB" dirty="0" err="1"/>
              <a:t>artikel</a:t>
            </a:r>
            <a:r>
              <a:rPr lang="en-GB" dirty="0"/>
              <a:t> 677; </a:t>
            </a:r>
          </a:p>
          <a:p>
            <a:pPr marL="0" indent="0">
              <a:buNone/>
            </a:pPr>
            <a:endParaRPr lang="en-GB" dirty="0"/>
          </a:p>
          <a:p>
            <a:pPr marL="0" indent="0">
              <a:buNone/>
            </a:pPr>
            <a:r>
              <a:rPr lang="en-GB" dirty="0"/>
              <a:t>b. </a:t>
            </a:r>
            <a:r>
              <a:rPr lang="en-GB" dirty="0" err="1"/>
              <a:t>uiterlijk</a:t>
            </a:r>
            <a:r>
              <a:rPr lang="en-GB" dirty="0"/>
              <a:t> twee </a:t>
            </a:r>
            <a:r>
              <a:rPr lang="en-GB" dirty="0" err="1"/>
              <a:t>weken</a:t>
            </a:r>
            <a:r>
              <a:rPr lang="en-GB" dirty="0"/>
              <a:t> </a:t>
            </a:r>
            <a:r>
              <a:rPr lang="en-GB" dirty="0" err="1"/>
              <a:t>na</a:t>
            </a:r>
            <a:r>
              <a:rPr lang="en-GB" dirty="0"/>
              <a:t> de datum van: </a:t>
            </a:r>
          </a:p>
          <a:p>
            <a:pPr marL="0" indent="0">
              <a:buNone/>
            </a:pPr>
            <a:r>
              <a:rPr lang="en-GB" dirty="0"/>
              <a:t>	1°. de </a:t>
            </a:r>
            <a:r>
              <a:rPr lang="en-GB" dirty="0" err="1"/>
              <a:t>opzegging</a:t>
            </a:r>
            <a:r>
              <a:rPr lang="en-GB" dirty="0"/>
              <a:t> door de </a:t>
            </a:r>
            <a:r>
              <a:rPr lang="en-GB" dirty="0" err="1"/>
              <a:t>werkgever</a:t>
            </a:r>
            <a:r>
              <a:rPr lang="en-GB" dirty="0"/>
              <a:t> op </a:t>
            </a:r>
            <a:r>
              <a:rPr lang="en-GB" dirty="0" err="1"/>
              <a:t>grond</a:t>
            </a:r>
            <a:r>
              <a:rPr lang="en-GB" dirty="0"/>
              <a:t> van </a:t>
            </a:r>
            <a:r>
              <a:rPr lang="en-GB" dirty="0" err="1"/>
              <a:t>artikel</a:t>
            </a:r>
            <a:r>
              <a:rPr lang="en-GB" dirty="0"/>
              <a:t> 677; </a:t>
            </a:r>
          </a:p>
          <a:p>
            <a:pPr marL="0" indent="0">
              <a:buNone/>
            </a:pPr>
            <a:r>
              <a:rPr lang="en-GB" dirty="0"/>
              <a:t>	2°. de </a:t>
            </a:r>
            <a:r>
              <a:rPr lang="en-GB" dirty="0" err="1"/>
              <a:t>opzegging</a:t>
            </a:r>
            <a:r>
              <a:rPr lang="en-GB" dirty="0"/>
              <a:t> door de </a:t>
            </a:r>
            <a:r>
              <a:rPr lang="en-GB" dirty="0" err="1"/>
              <a:t>werknemer</a:t>
            </a:r>
            <a:r>
              <a:rPr lang="en-GB" dirty="0"/>
              <a:t>, </a:t>
            </a:r>
            <a:r>
              <a:rPr lang="en-GB" dirty="0" err="1"/>
              <a:t>anders</a:t>
            </a:r>
            <a:r>
              <a:rPr lang="en-GB" dirty="0"/>
              <a:t> dan op </a:t>
            </a:r>
            <a:r>
              <a:rPr lang="en-GB" dirty="0" err="1"/>
              <a:t>grond</a:t>
            </a:r>
            <a:r>
              <a:rPr lang="en-GB" dirty="0"/>
              <a:t> van </a:t>
            </a:r>
            <a:r>
              <a:rPr lang="en-GB" dirty="0" err="1"/>
              <a:t>artikel</a:t>
            </a:r>
            <a:r>
              <a:rPr lang="en-GB" dirty="0"/>
              <a:t> 40 van de </a:t>
            </a:r>
            <a:r>
              <a:rPr lang="en-GB" dirty="0" err="1"/>
              <a:t>Faillissementswet</a:t>
            </a:r>
            <a:r>
              <a:rPr lang="en-GB" dirty="0"/>
              <a:t>; </a:t>
            </a:r>
          </a:p>
          <a:p>
            <a:pPr marL="0" indent="0">
              <a:buNone/>
            </a:pPr>
            <a:r>
              <a:rPr lang="en-GB" dirty="0"/>
              <a:t>	3°. de </a:t>
            </a:r>
            <a:r>
              <a:rPr lang="en-GB" dirty="0" err="1"/>
              <a:t>dagtekening</a:t>
            </a:r>
            <a:r>
              <a:rPr lang="en-GB" dirty="0"/>
              <a:t> van de </a:t>
            </a:r>
            <a:r>
              <a:rPr lang="en-GB" dirty="0" err="1"/>
              <a:t>uitspraak</a:t>
            </a:r>
            <a:r>
              <a:rPr lang="en-GB" dirty="0"/>
              <a:t> van de </a:t>
            </a:r>
            <a:r>
              <a:rPr lang="en-GB" dirty="0" err="1"/>
              <a:t>rechter</a:t>
            </a:r>
            <a:r>
              <a:rPr lang="en-GB" dirty="0"/>
              <a:t> </a:t>
            </a:r>
            <a:r>
              <a:rPr lang="en-GB" dirty="0" err="1"/>
              <a:t>waarmee</a:t>
            </a:r>
            <a:r>
              <a:rPr lang="en-GB" dirty="0"/>
              <a:t> de </a:t>
            </a:r>
            <a:r>
              <a:rPr lang="en-GB" dirty="0" err="1"/>
              <a:t>arbeidsovereenkomst</a:t>
            </a:r>
            <a:r>
              <a:rPr lang="en-GB" dirty="0"/>
              <a:t> </a:t>
            </a:r>
            <a:r>
              <a:rPr lang="en-GB" dirty="0" err="1"/>
              <a:t>wordt</a:t>
            </a:r>
            <a:r>
              <a:rPr lang="en-GB" dirty="0"/>
              <a:t> </a:t>
            </a:r>
            <a:r>
              <a:rPr lang="en-GB" dirty="0" err="1"/>
              <a:t>beëindigd</a:t>
            </a:r>
            <a:r>
              <a:rPr lang="en-GB" dirty="0"/>
              <a:t>; </a:t>
            </a:r>
          </a:p>
          <a:p>
            <a:pPr marL="0" indent="0">
              <a:buNone/>
            </a:pPr>
            <a:r>
              <a:rPr lang="en-GB" dirty="0"/>
              <a:t>	4°. de </a:t>
            </a:r>
            <a:r>
              <a:rPr lang="en-GB" dirty="0" err="1"/>
              <a:t>vervulling</a:t>
            </a:r>
            <a:r>
              <a:rPr lang="en-GB" dirty="0"/>
              <a:t> van </a:t>
            </a:r>
            <a:r>
              <a:rPr lang="en-GB" dirty="0" err="1"/>
              <a:t>een</a:t>
            </a:r>
            <a:r>
              <a:rPr lang="en-GB" dirty="0"/>
              <a:t> </a:t>
            </a:r>
            <a:r>
              <a:rPr lang="en-GB" dirty="0" err="1"/>
              <a:t>ontbindende</a:t>
            </a:r>
            <a:r>
              <a:rPr lang="en-GB" dirty="0"/>
              <a:t> </a:t>
            </a:r>
            <a:r>
              <a:rPr lang="en-GB" dirty="0" err="1"/>
              <a:t>voorwaarde</a:t>
            </a:r>
            <a:r>
              <a:rPr lang="en-GB" dirty="0"/>
              <a:t> </a:t>
            </a:r>
            <a:r>
              <a:rPr lang="en-GB" dirty="0" err="1"/>
              <a:t>als</a:t>
            </a:r>
            <a:r>
              <a:rPr lang="en-GB" dirty="0"/>
              <a:t> </a:t>
            </a:r>
            <a:r>
              <a:rPr lang="en-GB" dirty="0" err="1"/>
              <a:t>bedoeld</a:t>
            </a:r>
            <a:r>
              <a:rPr lang="en-GB" dirty="0"/>
              <a:t> in </a:t>
            </a:r>
            <a:r>
              <a:rPr lang="en-GB" dirty="0" err="1"/>
              <a:t>artikel</a:t>
            </a:r>
            <a:r>
              <a:rPr lang="en-GB" dirty="0"/>
              <a:t> 22 van </a:t>
            </a:r>
            <a:r>
              <a:rPr lang="en-GB" dirty="0" err="1"/>
              <a:t>boek</a:t>
            </a:r>
            <a:r>
              <a:rPr lang="en-GB" dirty="0"/>
              <a:t> 6 </a:t>
            </a:r>
            <a:r>
              <a:rPr lang="en-GB" dirty="0" err="1"/>
              <a:t>waardoor</a:t>
            </a:r>
            <a:r>
              <a:rPr lang="en-GB" dirty="0"/>
              <a:t> de </a:t>
            </a:r>
            <a:r>
              <a:rPr lang="en-GB" dirty="0" err="1"/>
              <a:t>arbeidsovereenkomst</a:t>
            </a:r>
            <a:r>
              <a:rPr lang="en-GB" dirty="0"/>
              <a:t> </a:t>
            </a:r>
            <a:r>
              <a:rPr lang="en-GB" dirty="0" err="1"/>
              <a:t>eindigt</a:t>
            </a:r>
            <a:r>
              <a:rPr lang="en-GB" dirty="0"/>
              <a:t>; </a:t>
            </a:r>
          </a:p>
          <a:p>
            <a:pPr marL="0" indent="0">
              <a:buNone/>
            </a:pPr>
            <a:endParaRPr lang="en-GB" dirty="0"/>
          </a:p>
          <a:p>
            <a:pPr marL="0" indent="0">
              <a:buNone/>
            </a:pPr>
            <a:r>
              <a:rPr lang="en-GB" dirty="0"/>
              <a:t>c. </a:t>
            </a:r>
            <a:r>
              <a:rPr lang="en-GB" dirty="0" err="1"/>
              <a:t>uiterlijk</a:t>
            </a:r>
            <a:r>
              <a:rPr lang="en-GB" dirty="0"/>
              <a:t> de </a:t>
            </a:r>
            <a:r>
              <a:rPr lang="en-GB" dirty="0" err="1"/>
              <a:t>dag</a:t>
            </a:r>
            <a:r>
              <a:rPr lang="en-GB" dirty="0"/>
              <a:t> </a:t>
            </a:r>
            <a:r>
              <a:rPr lang="en-GB" dirty="0" err="1"/>
              <a:t>voor</a:t>
            </a:r>
            <a:r>
              <a:rPr lang="en-GB" dirty="0"/>
              <a:t> de datum </a:t>
            </a:r>
            <a:r>
              <a:rPr lang="en-GB" dirty="0" err="1"/>
              <a:t>waarop</a:t>
            </a:r>
            <a:r>
              <a:rPr lang="en-GB" dirty="0"/>
              <a:t> de </a:t>
            </a:r>
            <a:r>
              <a:rPr lang="en-GB" dirty="0" err="1"/>
              <a:t>arbeidsovereenkomst</a:t>
            </a:r>
            <a:r>
              <a:rPr lang="en-GB" dirty="0"/>
              <a:t> </a:t>
            </a:r>
            <a:r>
              <a:rPr lang="en-GB" dirty="0" err="1"/>
              <a:t>eindigt</a:t>
            </a:r>
            <a:r>
              <a:rPr lang="en-GB" dirty="0"/>
              <a:t> </a:t>
            </a:r>
            <a:r>
              <a:rPr lang="en-GB" dirty="0" err="1"/>
              <a:t>na</a:t>
            </a:r>
            <a:r>
              <a:rPr lang="en-GB" dirty="0"/>
              <a:t> </a:t>
            </a:r>
            <a:r>
              <a:rPr lang="en-GB" dirty="0" err="1"/>
              <a:t>een</a:t>
            </a:r>
            <a:r>
              <a:rPr lang="en-GB" dirty="0"/>
              <a:t> </a:t>
            </a:r>
            <a:r>
              <a:rPr lang="en-GB" dirty="0" err="1"/>
              <a:t>opzegging</a:t>
            </a:r>
            <a:r>
              <a:rPr lang="en-GB" dirty="0"/>
              <a:t> op </a:t>
            </a:r>
            <a:r>
              <a:rPr lang="en-GB" dirty="0" err="1"/>
              <a:t>grond</a:t>
            </a:r>
            <a:r>
              <a:rPr lang="en-GB" dirty="0"/>
              <a:t> van </a:t>
            </a:r>
            <a:r>
              <a:rPr lang="en-GB" dirty="0" err="1"/>
              <a:t>artikel</a:t>
            </a:r>
            <a:r>
              <a:rPr lang="en-GB" dirty="0"/>
              <a:t> 40 van de </a:t>
            </a:r>
            <a:r>
              <a:rPr lang="en-GB" dirty="0" err="1"/>
              <a:t>Faillissementswet</a:t>
            </a:r>
            <a:r>
              <a:rPr lang="en-GB" dirty="0"/>
              <a:t>. </a:t>
            </a:r>
          </a:p>
        </p:txBody>
      </p:sp>
    </p:spTree>
    <p:extLst>
      <p:ext uri="{BB962C8B-B14F-4D97-AF65-F5344CB8AC3E}">
        <p14:creationId xmlns:p14="http://schemas.microsoft.com/office/powerpoint/2010/main" val="2584421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139B0-0D53-5E28-6D33-9F3D1B3061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4F5EC6-EEDA-BC57-A98C-3D6E03485892}"/>
              </a:ext>
            </a:extLst>
          </p:cNvPr>
          <p:cNvSpPr>
            <a:spLocks noGrp="1"/>
          </p:cNvSpPr>
          <p:nvPr>
            <p:ph type="title"/>
          </p:nvPr>
        </p:nvSpPr>
        <p:spPr/>
        <p:txBody>
          <a:bodyPr/>
          <a:lstStyle/>
          <a:p>
            <a:r>
              <a:rPr lang="nl-NL" dirty="0"/>
              <a:t>Wetsvoorstel Modernisering Concurrentiebeding: vergoeding</a:t>
            </a:r>
            <a:endParaRPr lang="en-GB" dirty="0"/>
          </a:p>
        </p:txBody>
      </p:sp>
      <p:sp>
        <p:nvSpPr>
          <p:cNvPr id="3" name="Tijdelijke aanduiding voor inhoud 2">
            <a:extLst>
              <a:ext uri="{FF2B5EF4-FFF2-40B4-BE49-F238E27FC236}">
                <a16:creationId xmlns:a16="http://schemas.microsoft.com/office/drawing/2014/main" id="{6EBA1063-90C8-727F-3601-3B3D01D2F36C}"/>
              </a:ext>
            </a:extLst>
          </p:cNvPr>
          <p:cNvSpPr>
            <a:spLocks noGrp="1"/>
          </p:cNvSpPr>
          <p:nvPr>
            <p:ph idx="1"/>
          </p:nvPr>
        </p:nvSpPr>
        <p:spPr/>
        <p:txBody>
          <a:bodyPr/>
          <a:lstStyle/>
          <a:p>
            <a:pPr marL="0" indent="0">
              <a:buNone/>
            </a:pPr>
            <a:r>
              <a:rPr lang="en-GB" dirty="0"/>
              <a:t>6. De </a:t>
            </a:r>
            <a:r>
              <a:rPr lang="en-GB" dirty="0" err="1"/>
              <a:t>werkgever</a:t>
            </a:r>
            <a:r>
              <a:rPr lang="en-GB" dirty="0"/>
              <a:t> die </a:t>
            </a:r>
            <a:r>
              <a:rPr lang="en-GB" dirty="0" err="1"/>
              <a:t>een</a:t>
            </a:r>
            <a:r>
              <a:rPr lang="en-GB" dirty="0"/>
              <a:t> </a:t>
            </a:r>
            <a:r>
              <a:rPr lang="en-GB" dirty="0" err="1"/>
              <a:t>mededeling</a:t>
            </a:r>
            <a:r>
              <a:rPr lang="en-GB" dirty="0"/>
              <a:t> </a:t>
            </a:r>
            <a:r>
              <a:rPr lang="en-GB" dirty="0" err="1"/>
              <a:t>doet</a:t>
            </a:r>
            <a:r>
              <a:rPr lang="en-GB" dirty="0"/>
              <a:t> op de </a:t>
            </a:r>
            <a:r>
              <a:rPr lang="en-GB" dirty="0" err="1"/>
              <a:t>wijze</a:t>
            </a:r>
            <a:r>
              <a:rPr lang="en-GB" dirty="0"/>
              <a:t>, </a:t>
            </a:r>
            <a:r>
              <a:rPr lang="en-GB" dirty="0" err="1"/>
              <a:t>bedoeld</a:t>
            </a:r>
            <a:r>
              <a:rPr lang="en-GB" dirty="0"/>
              <a:t> in lid 3, is </a:t>
            </a:r>
            <a:r>
              <a:rPr lang="en-GB" dirty="0" err="1"/>
              <a:t>aan</a:t>
            </a:r>
            <a:r>
              <a:rPr lang="en-GB" dirty="0"/>
              <a:t> de </a:t>
            </a:r>
            <a:r>
              <a:rPr lang="en-GB" dirty="0" err="1"/>
              <a:t>werknemer</a:t>
            </a:r>
            <a:r>
              <a:rPr lang="en-GB" dirty="0"/>
              <a:t> </a:t>
            </a:r>
            <a:r>
              <a:rPr lang="en-GB" dirty="0" err="1"/>
              <a:t>een</a:t>
            </a:r>
            <a:r>
              <a:rPr lang="en-GB" dirty="0"/>
              <a:t> </a:t>
            </a:r>
            <a:r>
              <a:rPr lang="en-GB" b="1" dirty="0" err="1"/>
              <a:t>vergoeding</a:t>
            </a:r>
            <a:r>
              <a:rPr lang="en-GB" b="1" dirty="0"/>
              <a:t> </a:t>
            </a:r>
            <a:r>
              <a:rPr lang="en-GB" b="1" dirty="0" err="1"/>
              <a:t>verschuldigd</a:t>
            </a:r>
            <a:r>
              <a:rPr lang="en-GB" b="1" dirty="0"/>
              <a:t> </a:t>
            </a:r>
            <a:r>
              <a:rPr lang="en-GB" dirty="0"/>
              <a:t>die </a:t>
            </a:r>
            <a:r>
              <a:rPr lang="en-GB" dirty="0" err="1"/>
              <a:t>voor</a:t>
            </a:r>
            <a:r>
              <a:rPr lang="en-GB" dirty="0"/>
              <a:t> </a:t>
            </a:r>
            <a:r>
              <a:rPr lang="en-GB" dirty="0" err="1"/>
              <a:t>elke</a:t>
            </a:r>
            <a:r>
              <a:rPr lang="en-GB" dirty="0"/>
              <a:t> </a:t>
            </a:r>
            <a:r>
              <a:rPr lang="en-GB" dirty="0" err="1"/>
              <a:t>maand</a:t>
            </a:r>
            <a:r>
              <a:rPr lang="en-GB" dirty="0"/>
              <a:t> </a:t>
            </a:r>
            <a:r>
              <a:rPr lang="en-GB" dirty="0" err="1"/>
              <a:t>waarvoor</a:t>
            </a:r>
            <a:r>
              <a:rPr lang="en-GB" dirty="0"/>
              <a:t> de </a:t>
            </a:r>
            <a:r>
              <a:rPr lang="en-GB" dirty="0" err="1"/>
              <a:t>werkgever</a:t>
            </a:r>
            <a:r>
              <a:rPr lang="en-GB" dirty="0"/>
              <a:t> </a:t>
            </a:r>
            <a:r>
              <a:rPr lang="en-GB" dirty="0" err="1"/>
              <a:t>mededeelt</a:t>
            </a:r>
            <a:r>
              <a:rPr lang="en-GB" dirty="0"/>
              <a:t> de </a:t>
            </a:r>
            <a:r>
              <a:rPr lang="en-GB" dirty="0" err="1"/>
              <a:t>werknemer</a:t>
            </a:r>
            <a:r>
              <a:rPr lang="en-GB" dirty="0"/>
              <a:t> </a:t>
            </a:r>
            <a:r>
              <a:rPr lang="en-GB" dirty="0" err="1"/>
              <a:t>aan</a:t>
            </a:r>
            <a:r>
              <a:rPr lang="en-GB" dirty="0"/>
              <a:t> het </a:t>
            </a:r>
            <a:r>
              <a:rPr lang="en-GB" dirty="0" err="1"/>
              <a:t>beding</a:t>
            </a:r>
            <a:r>
              <a:rPr lang="en-GB" dirty="0"/>
              <a:t> </a:t>
            </a:r>
            <a:r>
              <a:rPr lang="en-GB" dirty="0" err="1"/>
              <a:t>te</a:t>
            </a:r>
            <a:r>
              <a:rPr lang="en-GB" dirty="0"/>
              <a:t> </a:t>
            </a:r>
            <a:r>
              <a:rPr lang="en-GB" dirty="0" err="1"/>
              <a:t>houden</a:t>
            </a:r>
            <a:r>
              <a:rPr lang="en-GB" dirty="0"/>
              <a:t> </a:t>
            </a:r>
            <a:r>
              <a:rPr lang="en-GB" dirty="0" err="1"/>
              <a:t>gelijk</a:t>
            </a:r>
            <a:r>
              <a:rPr lang="en-GB" dirty="0"/>
              <a:t> is </a:t>
            </a:r>
            <a:r>
              <a:rPr lang="en-GB" dirty="0" err="1"/>
              <a:t>aan</a:t>
            </a:r>
            <a:r>
              <a:rPr lang="en-GB" dirty="0"/>
              <a:t> </a:t>
            </a:r>
            <a:r>
              <a:rPr lang="en-GB" b="1" dirty="0"/>
              <a:t>de </a:t>
            </a:r>
            <a:r>
              <a:rPr lang="en-GB" b="1" dirty="0" err="1"/>
              <a:t>helft</a:t>
            </a:r>
            <a:r>
              <a:rPr lang="en-GB" b="1" dirty="0"/>
              <a:t> van het loon per </a:t>
            </a:r>
            <a:r>
              <a:rPr lang="en-GB" b="1" dirty="0" err="1"/>
              <a:t>maand</a:t>
            </a:r>
            <a:r>
              <a:rPr lang="en-GB" dirty="0"/>
              <a:t>, of </a:t>
            </a:r>
            <a:r>
              <a:rPr lang="en-GB" dirty="0" err="1"/>
              <a:t>een</a:t>
            </a:r>
            <a:r>
              <a:rPr lang="en-GB" dirty="0"/>
              <a:t> </a:t>
            </a:r>
            <a:r>
              <a:rPr lang="en-GB" dirty="0" err="1"/>
              <a:t>hoger</a:t>
            </a:r>
            <a:r>
              <a:rPr lang="en-GB" dirty="0"/>
              <a:t> </a:t>
            </a:r>
            <a:r>
              <a:rPr lang="en-GB" dirty="0" err="1"/>
              <a:t>bedrag</a:t>
            </a:r>
            <a:r>
              <a:rPr lang="en-GB" dirty="0"/>
              <a:t> </a:t>
            </a:r>
            <a:r>
              <a:rPr lang="en-GB" dirty="0" err="1"/>
              <a:t>indien</a:t>
            </a:r>
            <a:r>
              <a:rPr lang="en-GB" dirty="0"/>
              <a:t> </a:t>
            </a:r>
            <a:r>
              <a:rPr lang="en-GB" dirty="0" err="1"/>
              <a:t>dat</a:t>
            </a:r>
            <a:r>
              <a:rPr lang="en-GB" dirty="0"/>
              <a:t> is </a:t>
            </a:r>
            <a:r>
              <a:rPr lang="en-GB" dirty="0" err="1"/>
              <a:t>overeengekomen</a:t>
            </a:r>
            <a:r>
              <a:rPr lang="en-GB" dirty="0"/>
              <a:t>. </a:t>
            </a:r>
            <a:r>
              <a:rPr lang="en-GB" dirty="0" err="1"/>
              <a:t>Indien</a:t>
            </a:r>
            <a:r>
              <a:rPr lang="en-GB" dirty="0"/>
              <a:t> de </a:t>
            </a:r>
            <a:r>
              <a:rPr lang="en-GB" dirty="0" err="1"/>
              <a:t>mededeling</a:t>
            </a:r>
            <a:r>
              <a:rPr lang="en-GB" dirty="0"/>
              <a:t> </a:t>
            </a:r>
            <a:r>
              <a:rPr lang="en-GB" dirty="0" err="1"/>
              <a:t>betrekking</a:t>
            </a:r>
            <a:r>
              <a:rPr lang="en-GB" dirty="0"/>
              <a:t> </a:t>
            </a:r>
            <a:r>
              <a:rPr lang="en-GB" dirty="0" err="1"/>
              <a:t>heeft</a:t>
            </a:r>
            <a:r>
              <a:rPr lang="en-GB" dirty="0"/>
              <a:t> op </a:t>
            </a:r>
            <a:r>
              <a:rPr lang="en-GB" dirty="0" err="1"/>
              <a:t>een</a:t>
            </a:r>
            <a:r>
              <a:rPr lang="en-GB" dirty="0"/>
              <a:t> </a:t>
            </a:r>
            <a:r>
              <a:rPr lang="en-GB" dirty="0" err="1"/>
              <a:t>periode</a:t>
            </a:r>
            <a:r>
              <a:rPr lang="en-GB" dirty="0"/>
              <a:t> die </a:t>
            </a:r>
            <a:r>
              <a:rPr lang="en-GB" dirty="0" err="1"/>
              <a:t>niet</a:t>
            </a:r>
            <a:r>
              <a:rPr lang="en-GB" dirty="0"/>
              <a:t> </a:t>
            </a:r>
            <a:r>
              <a:rPr lang="en-GB" dirty="0" err="1"/>
              <a:t>gelijk</a:t>
            </a:r>
            <a:r>
              <a:rPr lang="en-GB" dirty="0"/>
              <a:t> is </a:t>
            </a:r>
            <a:r>
              <a:rPr lang="en-GB" dirty="0" err="1"/>
              <a:t>aan</a:t>
            </a:r>
            <a:r>
              <a:rPr lang="en-GB" dirty="0"/>
              <a:t> hele </a:t>
            </a:r>
            <a:r>
              <a:rPr lang="en-GB" dirty="0" err="1"/>
              <a:t>maanden</a:t>
            </a:r>
            <a:r>
              <a:rPr lang="en-GB" dirty="0"/>
              <a:t>, </a:t>
            </a:r>
            <a:r>
              <a:rPr lang="en-GB" dirty="0" err="1"/>
              <a:t>wordt</a:t>
            </a:r>
            <a:r>
              <a:rPr lang="en-GB" dirty="0"/>
              <a:t> de </a:t>
            </a:r>
            <a:r>
              <a:rPr lang="en-GB" dirty="0" err="1"/>
              <a:t>periode</a:t>
            </a:r>
            <a:r>
              <a:rPr lang="en-GB" dirty="0"/>
              <a:t> </a:t>
            </a:r>
            <a:r>
              <a:rPr lang="en-GB" dirty="0" err="1"/>
              <a:t>voor</a:t>
            </a:r>
            <a:r>
              <a:rPr lang="en-GB" dirty="0"/>
              <a:t> de </a:t>
            </a:r>
            <a:r>
              <a:rPr lang="en-GB" dirty="0" err="1"/>
              <a:t>berekening</a:t>
            </a:r>
            <a:r>
              <a:rPr lang="en-GB" dirty="0"/>
              <a:t> van de </a:t>
            </a:r>
            <a:r>
              <a:rPr lang="en-GB" dirty="0" err="1"/>
              <a:t>vergoeding</a:t>
            </a:r>
            <a:r>
              <a:rPr lang="en-GB" dirty="0"/>
              <a:t> </a:t>
            </a:r>
            <a:r>
              <a:rPr lang="en-GB" dirty="0" err="1"/>
              <a:t>naar</a:t>
            </a:r>
            <a:r>
              <a:rPr lang="en-GB" dirty="0"/>
              <a:t> </a:t>
            </a:r>
            <a:r>
              <a:rPr lang="en-GB" dirty="0" err="1"/>
              <a:t>boven</a:t>
            </a:r>
            <a:r>
              <a:rPr lang="en-GB" dirty="0"/>
              <a:t> </a:t>
            </a:r>
            <a:r>
              <a:rPr lang="en-GB" dirty="0" err="1"/>
              <a:t>afgerond</a:t>
            </a:r>
            <a:r>
              <a:rPr lang="en-GB" dirty="0"/>
              <a:t> op hele </a:t>
            </a:r>
            <a:r>
              <a:rPr lang="en-GB" dirty="0" err="1"/>
              <a:t>maanden</a:t>
            </a:r>
            <a:r>
              <a:rPr lang="en-GB" dirty="0"/>
              <a:t>. Bij of </a:t>
            </a:r>
            <a:r>
              <a:rPr lang="en-GB" dirty="0" err="1"/>
              <a:t>krachtens</a:t>
            </a:r>
            <a:r>
              <a:rPr lang="en-GB" dirty="0"/>
              <a:t> </a:t>
            </a:r>
            <a:r>
              <a:rPr lang="en-GB" dirty="0" err="1"/>
              <a:t>algemene</a:t>
            </a:r>
            <a:r>
              <a:rPr lang="en-GB" dirty="0"/>
              <a:t> </a:t>
            </a:r>
            <a:r>
              <a:rPr lang="en-GB" dirty="0" err="1"/>
              <a:t>maatregel</a:t>
            </a:r>
            <a:r>
              <a:rPr lang="en-GB" dirty="0"/>
              <a:t> van </a:t>
            </a:r>
            <a:r>
              <a:rPr lang="en-GB" dirty="0" err="1"/>
              <a:t>bestuur</a:t>
            </a:r>
            <a:r>
              <a:rPr lang="en-GB" dirty="0"/>
              <a:t> </a:t>
            </a:r>
            <a:r>
              <a:rPr lang="en-GB" dirty="0" err="1"/>
              <a:t>wordt</a:t>
            </a:r>
            <a:r>
              <a:rPr lang="en-GB" dirty="0"/>
              <a:t> </a:t>
            </a:r>
            <a:r>
              <a:rPr lang="en-GB" dirty="0" err="1"/>
              <a:t>bepaald</a:t>
            </a:r>
            <a:r>
              <a:rPr lang="en-GB" dirty="0"/>
              <a:t> wat </a:t>
            </a:r>
            <a:r>
              <a:rPr lang="en-GB" dirty="0" err="1"/>
              <a:t>wordt</a:t>
            </a:r>
            <a:r>
              <a:rPr lang="en-GB" dirty="0"/>
              <a:t> </a:t>
            </a:r>
            <a:r>
              <a:rPr lang="en-GB" dirty="0" err="1"/>
              <a:t>verstaan</a:t>
            </a:r>
            <a:r>
              <a:rPr lang="en-GB" dirty="0"/>
              <a:t> </a:t>
            </a:r>
            <a:r>
              <a:rPr lang="en-GB" dirty="0" err="1"/>
              <a:t>onder</a:t>
            </a:r>
            <a:r>
              <a:rPr lang="en-GB" dirty="0"/>
              <a:t> loon. </a:t>
            </a:r>
            <a:r>
              <a:rPr lang="en-GB" dirty="0" err="1"/>
              <a:t>Indien</a:t>
            </a:r>
            <a:r>
              <a:rPr lang="en-GB" dirty="0"/>
              <a:t> </a:t>
            </a:r>
            <a:r>
              <a:rPr lang="en-GB" dirty="0" err="1"/>
              <a:t>een</a:t>
            </a:r>
            <a:r>
              <a:rPr lang="en-GB" dirty="0"/>
              <a:t> </a:t>
            </a:r>
            <a:r>
              <a:rPr lang="en-GB" dirty="0" err="1"/>
              <a:t>werkgever</a:t>
            </a:r>
            <a:r>
              <a:rPr lang="en-GB" dirty="0"/>
              <a:t> </a:t>
            </a:r>
            <a:r>
              <a:rPr lang="en-GB" dirty="0" err="1"/>
              <a:t>aan</a:t>
            </a:r>
            <a:r>
              <a:rPr lang="en-GB" dirty="0"/>
              <a:t> </a:t>
            </a:r>
            <a:r>
              <a:rPr lang="en-GB" dirty="0" err="1"/>
              <a:t>een</a:t>
            </a:r>
            <a:r>
              <a:rPr lang="en-GB" dirty="0"/>
              <a:t> </a:t>
            </a:r>
            <a:r>
              <a:rPr lang="en-GB" dirty="0" err="1"/>
              <a:t>werknemer</a:t>
            </a:r>
            <a:r>
              <a:rPr lang="en-GB" dirty="0"/>
              <a:t> </a:t>
            </a:r>
            <a:r>
              <a:rPr lang="en-GB" dirty="0" err="1"/>
              <a:t>voor</a:t>
            </a:r>
            <a:r>
              <a:rPr lang="en-GB" dirty="0"/>
              <a:t> </a:t>
            </a:r>
            <a:r>
              <a:rPr lang="en-GB" dirty="0" err="1"/>
              <a:t>meerdere</a:t>
            </a:r>
            <a:r>
              <a:rPr lang="en-GB" dirty="0"/>
              <a:t> </a:t>
            </a:r>
            <a:r>
              <a:rPr lang="en-GB" dirty="0" err="1"/>
              <a:t>bedingen</a:t>
            </a:r>
            <a:r>
              <a:rPr lang="en-GB" dirty="0"/>
              <a:t> </a:t>
            </a:r>
            <a:r>
              <a:rPr lang="en-GB" dirty="0" err="1"/>
              <a:t>mededelingen</a:t>
            </a:r>
            <a:r>
              <a:rPr lang="en-GB" dirty="0"/>
              <a:t> </a:t>
            </a:r>
            <a:r>
              <a:rPr lang="en-GB" dirty="0" err="1"/>
              <a:t>doet</a:t>
            </a:r>
            <a:r>
              <a:rPr lang="en-GB" dirty="0"/>
              <a:t> </a:t>
            </a:r>
            <a:r>
              <a:rPr lang="en-GB" dirty="0" err="1"/>
              <a:t>voor</a:t>
            </a:r>
            <a:r>
              <a:rPr lang="en-GB" dirty="0"/>
              <a:t> </a:t>
            </a:r>
            <a:r>
              <a:rPr lang="en-GB" dirty="0" err="1"/>
              <a:t>gedeeltelijk</a:t>
            </a:r>
            <a:r>
              <a:rPr lang="en-GB" dirty="0"/>
              <a:t> of </a:t>
            </a:r>
            <a:r>
              <a:rPr lang="en-GB" dirty="0" err="1"/>
              <a:t>volledig</a:t>
            </a:r>
            <a:r>
              <a:rPr lang="en-GB" dirty="0"/>
              <a:t> </a:t>
            </a:r>
            <a:r>
              <a:rPr lang="en-GB" dirty="0" err="1"/>
              <a:t>dezelfde</a:t>
            </a:r>
            <a:r>
              <a:rPr lang="en-GB" dirty="0"/>
              <a:t> </a:t>
            </a:r>
            <a:r>
              <a:rPr lang="en-GB" dirty="0" err="1"/>
              <a:t>periode</a:t>
            </a:r>
            <a:r>
              <a:rPr lang="en-GB" dirty="0"/>
              <a:t>, </a:t>
            </a:r>
            <a:r>
              <a:rPr lang="en-GB" dirty="0" err="1"/>
              <a:t>bedoeld</a:t>
            </a:r>
            <a:r>
              <a:rPr lang="en-GB" dirty="0"/>
              <a:t> in lid 3, is </a:t>
            </a:r>
            <a:r>
              <a:rPr lang="en-GB" dirty="0" err="1"/>
              <a:t>slechts</a:t>
            </a:r>
            <a:r>
              <a:rPr lang="en-GB" dirty="0"/>
              <a:t> de </a:t>
            </a:r>
            <a:r>
              <a:rPr lang="en-GB" dirty="0" err="1"/>
              <a:t>hoogste</a:t>
            </a:r>
            <a:r>
              <a:rPr lang="en-GB" dirty="0"/>
              <a:t> </a:t>
            </a:r>
            <a:r>
              <a:rPr lang="en-GB" dirty="0" err="1"/>
              <a:t>vergoeding</a:t>
            </a:r>
            <a:r>
              <a:rPr lang="en-GB" dirty="0"/>
              <a:t> </a:t>
            </a:r>
            <a:r>
              <a:rPr lang="en-GB" dirty="0" err="1"/>
              <a:t>verschuldigd</a:t>
            </a:r>
            <a:r>
              <a:rPr lang="en-GB" dirty="0"/>
              <a:t>. </a:t>
            </a:r>
          </a:p>
          <a:p>
            <a:pPr marL="0" indent="0">
              <a:buNone/>
            </a:pPr>
            <a:endParaRPr lang="en-GB" dirty="0"/>
          </a:p>
          <a:p>
            <a:pPr marL="0" indent="0">
              <a:buNone/>
            </a:pPr>
            <a:r>
              <a:rPr lang="en-GB" dirty="0"/>
              <a:t>7. </a:t>
            </a:r>
            <a:r>
              <a:rPr lang="en-GB" dirty="0" err="1"/>
              <a:t>Indien</a:t>
            </a:r>
            <a:r>
              <a:rPr lang="en-GB" dirty="0"/>
              <a:t> de </a:t>
            </a:r>
            <a:r>
              <a:rPr lang="en-GB" dirty="0" err="1"/>
              <a:t>werkgever</a:t>
            </a:r>
            <a:r>
              <a:rPr lang="en-GB" dirty="0"/>
              <a:t> de </a:t>
            </a:r>
            <a:r>
              <a:rPr lang="en-GB" dirty="0" err="1"/>
              <a:t>verschuldigde</a:t>
            </a:r>
            <a:r>
              <a:rPr lang="en-GB" dirty="0"/>
              <a:t> </a:t>
            </a:r>
            <a:r>
              <a:rPr lang="en-GB" dirty="0" err="1"/>
              <a:t>vergoeding</a:t>
            </a:r>
            <a:r>
              <a:rPr lang="en-GB" dirty="0"/>
              <a:t> </a:t>
            </a:r>
            <a:r>
              <a:rPr lang="en-GB" b="1" dirty="0" err="1"/>
              <a:t>binnen</a:t>
            </a:r>
            <a:r>
              <a:rPr lang="en-GB" b="1" dirty="0"/>
              <a:t> </a:t>
            </a:r>
            <a:r>
              <a:rPr lang="en-GB" b="1" dirty="0" err="1"/>
              <a:t>een</a:t>
            </a:r>
            <a:r>
              <a:rPr lang="en-GB" b="1" dirty="0"/>
              <a:t> </a:t>
            </a:r>
            <a:r>
              <a:rPr lang="en-GB" b="1" dirty="0" err="1"/>
              <a:t>maand</a:t>
            </a:r>
            <a:r>
              <a:rPr lang="en-GB" b="1" dirty="0"/>
              <a:t> </a:t>
            </a:r>
            <a:r>
              <a:rPr lang="en-GB" b="1" dirty="0" err="1"/>
              <a:t>na</a:t>
            </a:r>
            <a:r>
              <a:rPr lang="en-GB" b="1" dirty="0"/>
              <a:t> de </a:t>
            </a:r>
            <a:r>
              <a:rPr lang="en-GB" b="1" dirty="0" err="1"/>
              <a:t>dag</a:t>
            </a:r>
            <a:r>
              <a:rPr lang="en-GB" b="1" dirty="0"/>
              <a:t> </a:t>
            </a:r>
            <a:r>
              <a:rPr lang="en-GB" b="1" dirty="0" err="1"/>
              <a:t>waarop</a:t>
            </a:r>
            <a:r>
              <a:rPr lang="en-GB" b="1" dirty="0"/>
              <a:t> de </a:t>
            </a:r>
            <a:r>
              <a:rPr lang="en-GB" b="1" dirty="0" err="1"/>
              <a:t>arbeidsovereenkomst</a:t>
            </a:r>
            <a:r>
              <a:rPr lang="en-GB" b="1" dirty="0"/>
              <a:t> is </a:t>
            </a:r>
            <a:r>
              <a:rPr lang="en-GB" b="1" dirty="0" err="1"/>
              <a:t>geëindigd</a:t>
            </a:r>
            <a:r>
              <a:rPr lang="en-GB" dirty="0"/>
              <a:t> </a:t>
            </a:r>
            <a:r>
              <a:rPr lang="en-GB" dirty="0" err="1"/>
              <a:t>niet</a:t>
            </a:r>
            <a:r>
              <a:rPr lang="en-GB" dirty="0"/>
              <a:t> </a:t>
            </a:r>
            <a:r>
              <a:rPr lang="en-GB" dirty="0" err="1"/>
              <a:t>volledig</a:t>
            </a:r>
            <a:r>
              <a:rPr lang="en-GB" dirty="0"/>
              <a:t> </a:t>
            </a:r>
            <a:r>
              <a:rPr lang="en-GB" dirty="0" err="1"/>
              <a:t>heeft</a:t>
            </a:r>
            <a:r>
              <a:rPr lang="en-GB" dirty="0"/>
              <a:t> </a:t>
            </a:r>
            <a:r>
              <a:rPr lang="en-GB" dirty="0" err="1"/>
              <a:t>betaald</a:t>
            </a:r>
            <a:r>
              <a:rPr lang="en-GB" dirty="0"/>
              <a:t>, </a:t>
            </a:r>
            <a:r>
              <a:rPr lang="en-GB" dirty="0" err="1"/>
              <a:t>blijft</a:t>
            </a:r>
            <a:r>
              <a:rPr lang="en-GB" dirty="0"/>
              <a:t> de </a:t>
            </a:r>
            <a:r>
              <a:rPr lang="en-GB" dirty="0" err="1"/>
              <a:t>werkgever</a:t>
            </a:r>
            <a:r>
              <a:rPr lang="en-GB" dirty="0"/>
              <a:t> </a:t>
            </a:r>
            <a:r>
              <a:rPr lang="en-GB" dirty="0" err="1"/>
              <a:t>daartoe</a:t>
            </a:r>
            <a:r>
              <a:rPr lang="en-GB" dirty="0"/>
              <a:t> </a:t>
            </a:r>
            <a:r>
              <a:rPr lang="en-GB" dirty="0" err="1"/>
              <a:t>verplicht</a:t>
            </a:r>
            <a:r>
              <a:rPr lang="en-GB" dirty="0"/>
              <a:t>, </a:t>
            </a:r>
            <a:r>
              <a:rPr lang="en-GB" dirty="0" err="1"/>
              <a:t>en</a:t>
            </a:r>
            <a:r>
              <a:rPr lang="en-GB" dirty="0"/>
              <a:t> </a:t>
            </a:r>
            <a:r>
              <a:rPr lang="en-GB" dirty="0" err="1"/>
              <a:t>kan</a:t>
            </a:r>
            <a:r>
              <a:rPr lang="en-GB" dirty="0"/>
              <a:t> de </a:t>
            </a:r>
            <a:r>
              <a:rPr lang="en-GB" dirty="0" err="1"/>
              <a:t>werkgever</a:t>
            </a:r>
            <a:r>
              <a:rPr lang="en-GB" dirty="0"/>
              <a:t> </a:t>
            </a:r>
            <a:r>
              <a:rPr lang="en-GB" dirty="0" err="1"/>
              <a:t>geen</a:t>
            </a:r>
            <a:r>
              <a:rPr lang="en-GB" dirty="0"/>
              <a:t> </a:t>
            </a:r>
            <a:r>
              <a:rPr lang="en-GB" dirty="0" err="1"/>
              <a:t>rechten</a:t>
            </a:r>
            <a:r>
              <a:rPr lang="en-GB" dirty="0"/>
              <a:t> </a:t>
            </a:r>
            <a:r>
              <a:rPr lang="en-GB" dirty="0" err="1"/>
              <a:t>ontlenen</a:t>
            </a:r>
            <a:r>
              <a:rPr lang="en-GB" dirty="0"/>
              <a:t> </a:t>
            </a:r>
            <a:r>
              <a:rPr lang="en-GB" dirty="0" err="1"/>
              <a:t>aan</a:t>
            </a:r>
            <a:r>
              <a:rPr lang="en-GB" dirty="0"/>
              <a:t> het </a:t>
            </a:r>
            <a:r>
              <a:rPr lang="en-GB" dirty="0" err="1"/>
              <a:t>beding</a:t>
            </a:r>
            <a:r>
              <a:rPr lang="en-GB" dirty="0"/>
              <a:t>. </a:t>
            </a:r>
          </a:p>
        </p:txBody>
      </p:sp>
    </p:spTree>
    <p:extLst>
      <p:ext uri="{BB962C8B-B14F-4D97-AF65-F5344CB8AC3E}">
        <p14:creationId xmlns:p14="http://schemas.microsoft.com/office/powerpoint/2010/main" val="3892911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89717-A647-670F-319A-ADC54E28DC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C1A0C3-6FD9-FD23-62D2-5F03573E2F52}"/>
              </a:ext>
            </a:extLst>
          </p:cNvPr>
          <p:cNvSpPr>
            <a:spLocks noGrp="1"/>
          </p:cNvSpPr>
          <p:nvPr>
            <p:ph type="title"/>
          </p:nvPr>
        </p:nvSpPr>
        <p:spPr/>
        <p:txBody>
          <a:bodyPr/>
          <a:lstStyle/>
          <a:p>
            <a:r>
              <a:rPr lang="nl-NL" dirty="0"/>
              <a:t>Wetsvoorstel Modernisering Concurrentiebeding: vergoeding en rechter</a:t>
            </a:r>
            <a:endParaRPr lang="en-GB" dirty="0"/>
          </a:p>
        </p:txBody>
      </p:sp>
      <p:sp>
        <p:nvSpPr>
          <p:cNvPr id="3" name="Tijdelijke aanduiding voor inhoud 2">
            <a:extLst>
              <a:ext uri="{FF2B5EF4-FFF2-40B4-BE49-F238E27FC236}">
                <a16:creationId xmlns:a16="http://schemas.microsoft.com/office/drawing/2014/main" id="{6D020CDC-E169-518D-27DD-D34E7A359D77}"/>
              </a:ext>
            </a:extLst>
          </p:cNvPr>
          <p:cNvSpPr>
            <a:spLocks noGrp="1"/>
          </p:cNvSpPr>
          <p:nvPr>
            <p:ph idx="1"/>
          </p:nvPr>
        </p:nvSpPr>
        <p:spPr/>
        <p:txBody>
          <a:bodyPr/>
          <a:lstStyle/>
          <a:p>
            <a:pPr marL="0" indent="0">
              <a:buNone/>
            </a:pPr>
            <a:r>
              <a:rPr lang="en-GB" dirty="0"/>
              <a:t>8. De </a:t>
            </a:r>
            <a:r>
              <a:rPr lang="en-GB" dirty="0" err="1"/>
              <a:t>werkgever</a:t>
            </a:r>
            <a:r>
              <a:rPr lang="en-GB" dirty="0"/>
              <a:t> is de </a:t>
            </a:r>
            <a:r>
              <a:rPr lang="en-GB" dirty="0" err="1"/>
              <a:t>vergoeding</a:t>
            </a:r>
            <a:r>
              <a:rPr lang="en-GB" dirty="0"/>
              <a:t> </a:t>
            </a:r>
            <a:r>
              <a:rPr lang="en-GB" dirty="0" err="1"/>
              <a:t>niet</a:t>
            </a:r>
            <a:r>
              <a:rPr lang="en-GB" dirty="0"/>
              <a:t> </a:t>
            </a:r>
            <a:r>
              <a:rPr lang="en-GB" dirty="0" err="1"/>
              <a:t>verschuldigd</a:t>
            </a:r>
            <a:r>
              <a:rPr lang="en-GB" dirty="0"/>
              <a:t> </a:t>
            </a:r>
            <a:r>
              <a:rPr lang="en-GB" dirty="0" err="1"/>
              <a:t>indien</a:t>
            </a:r>
            <a:r>
              <a:rPr lang="en-GB" dirty="0"/>
              <a:t>: a. het </a:t>
            </a:r>
            <a:r>
              <a:rPr lang="en-GB" dirty="0" err="1"/>
              <a:t>eindigen</a:t>
            </a:r>
            <a:r>
              <a:rPr lang="en-GB" dirty="0"/>
              <a:t> of </a:t>
            </a:r>
            <a:r>
              <a:rPr lang="en-GB" dirty="0" err="1"/>
              <a:t>niet</a:t>
            </a:r>
            <a:r>
              <a:rPr lang="en-GB" dirty="0"/>
              <a:t> </a:t>
            </a:r>
            <a:r>
              <a:rPr lang="en-GB" dirty="0" err="1"/>
              <a:t>voortzetten</a:t>
            </a:r>
            <a:r>
              <a:rPr lang="en-GB" dirty="0"/>
              <a:t> van de </a:t>
            </a:r>
            <a:r>
              <a:rPr lang="en-GB" dirty="0" err="1"/>
              <a:t>arbeidsovereenkomst</a:t>
            </a:r>
            <a:r>
              <a:rPr lang="en-GB" dirty="0"/>
              <a:t> het </a:t>
            </a:r>
            <a:r>
              <a:rPr lang="en-GB" dirty="0" err="1"/>
              <a:t>gevolg</a:t>
            </a:r>
            <a:r>
              <a:rPr lang="en-GB" dirty="0"/>
              <a:t> is van </a:t>
            </a:r>
            <a:r>
              <a:rPr lang="en-GB" dirty="0" err="1"/>
              <a:t>ernstig</a:t>
            </a:r>
            <a:r>
              <a:rPr lang="en-GB" dirty="0"/>
              <a:t> </a:t>
            </a:r>
            <a:r>
              <a:rPr lang="en-GB" dirty="0" err="1"/>
              <a:t>verwijtbaar</a:t>
            </a:r>
            <a:r>
              <a:rPr lang="en-GB" dirty="0"/>
              <a:t> </a:t>
            </a:r>
            <a:r>
              <a:rPr lang="en-GB" dirty="0" err="1"/>
              <a:t>handelen</a:t>
            </a:r>
            <a:r>
              <a:rPr lang="en-GB" dirty="0"/>
              <a:t> of </a:t>
            </a:r>
            <a:r>
              <a:rPr lang="en-GB" dirty="0" err="1"/>
              <a:t>nalaten</a:t>
            </a:r>
            <a:r>
              <a:rPr lang="en-GB" dirty="0"/>
              <a:t> van de </a:t>
            </a:r>
            <a:r>
              <a:rPr lang="en-GB" dirty="0" err="1"/>
              <a:t>werknemer</a:t>
            </a:r>
            <a:r>
              <a:rPr lang="en-GB" dirty="0"/>
              <a:t>; b. de </a:t>
            </a:r>
            <a:r>
              <a:rPr lang="en-GB" dirty="0" err="1"/>
              <a:t>werknemer</a:t>
            </a:r>
            <a:r>
              <a:rPr lang="en-GB" dirty="0"/>
              <a:t> de </a:t>
            </a:r>
            <a:r>
              <a:rPr lang="en-GB" dirty="0" err="1"/>
              <a:t>voorwaarden</a:t>
            </a:r>
            <a:r>
              <a:rPr lang="en-GB" dirty="0"/>
              <a:t> van het </a:t>
            </a:r>
            <a:r>
              <a:rPr lang="en-GB" dirty="0" err="1"/>
              <a:t>beding</a:t>
            </a:r>
            <a:r>
              <a:rPr lang="en-GB" dirty="0"/>
              <a:t> </a:t>
            </a:r>
            <a:r>
              <a:rPr lang="en-GB" dirty="0" err="1"/>
              <a:t>niet</a:t>
            </a:r>
            <a:r>
              <a:rPr lang="en-GB" dirty="0"/>
              <a:t> </a:t>
            </a:r>
            <a:r>
              <a:rPr lang="en-GB" dirty="0" err="1"/>
              <a:t>nakomt</a:t>
            </a:r>
            <a:r>
              <a:rPr lang="en-GB" dirty="0"/>
              <a:t>. </a:t>
            </a:r>
          </a:p>
          <a:p>
            <a:pPr marL="0" indent="0">
              <a:buNone/>
            </a:pPr>
            <a:endParaRPr lang="en-GB" dirty="0"/>
          </a:p>
          <a:p>
            <a:pPr marL="0" indent="0">
              <a:buNone/>
            </a:pPr>
            <a:r>
              <a:rPr lang="en-GB" dirty="0"/>
              <a:t>9. De </a:t>
            </a:r>
            <a:r>
              <a:rPr lang="en-GB" dirty="0" err="1"/>
              <a:t>rechter</a:t>
            </a:r>
            <a:r>
              <a:rPr lang="en-GB" dirty="0"/>
              <a:t> </a:t>
            </a:r>
            <a:r>
              <a:rPr lang="en-GB" dirty="0" err="1"/>
              <a:t>kan</a:t>
            </a:r>
            <a:r>
              <a:rPr lang="en-GB" dirty="0"/>
              <a:t> </a:t>
            </a:r>
            <a:r>
              <a:rPr lang="en-GB" dirty="0" err="1"/>
              <a:t>een</a:t>
            </a:r>
            <a:r>
              <a:rPr lang="en-GB" dirty="0"/>
              <a:t> </a:t>
            </a:r>
            <a:r>
              <a:rPr lang="en-GB" dirty="0" err="1"/>
              <a:t>beding</a:t>
            </a:r>
            <a:r>
              <a:rPr lang="en-GB" dirty="0"/>
              <a:t>: </a:t>
            </a:r>
          </a:p>
          <a:p>
            <a:pPr marL="0" indent="0">
              <a:buNone/>
            </a:pPr>
            <a:r>
              <a:rPr lang="en-GB" dirty="0"/>
              <a:t>	a. </a:t>
            </a:r>
            <a:r>
              <a:rPr lang="en-GB" dirty="0" err="1"/>
              <a:t>geheel</a:t>
            </a:r>
            <a:r>
              <a:rPr lang="en-GB" dirty="0"/>
              <a:t> </a:t>
            </a:r>
            <a:r>
              <a:rPr lang="en-GB" dirty="0" err="1"/>
              <a:t>vernietigen</a:t>
            </a:r>
            <a:r>
              <a:rPr lang="en-GB" dirty="0"/>
              <a:t> </a:t>
            </a:r>
            <a:r>
              <a:rPr lang="en-GB" dirty="0" err="1"/>
              <a:t>indien</a:t>
            </a:r>
            <a:r>
              <a:rPr lang="en-GB" dirty="0"/>
              <a:t> het </a:t>
            </a:r>
            <a:r>
              <a:rPr lang="en-GB" dirty="0" err="1"/>
              <a:t>beding</a:t>
            </a:r>
            <a:r>
              <a:rPr lang="en-GB" dirty="0"/>
              <a:t>, </a:t>
            </a:r>
            <a:r>
              <a:rPr lang="en-GB" dirty="0" err="1"/>
              <a:t>bedoeld</a:t>
            </a:r>
            <a:r>
              <a:rPr lang="en-GB" dirty="0"/>
              <a:t> in lid 2, </a:t>
            </a:r>
            <a:r>
              <a:rPr lang="en-GB" dirty="0" err="1"/>
              <a:t>niet</a:t>
            </a:r>
            <a:r>
              <a:rPr lang="en-GB" dirty="0"/>
              <a:t> </a:t>
            </a:r>
            <a:r>
              <a:rPr lang="en-GB" dirty="0" err="1"/>
              <a:t>noodzakelijk</a:t>
            </a:r>
            <a:r>
              <a:rPr lang="en-GB" dirty="0"/>
              <a:t> is </a:t>
            </a:r>
            <a:r>
              <a:rPr lang="en-GB" dirty="0" err="1"/>
              <a:t>vanwege</a:t>
            </a:r>
            <a:r>
              <a:rPr lang="en-GB" dirty="0"/>
              <a:t> </a:t>
            </a:r>
            <a:r>
              <a:rPr lang="en-GB" dirty="0" err="1"/>
              <a:t>zwaarwegende</a:t>
            </a:r>
            <a:r>
              <a:rPr lang="en-GB" dirty="0"/>
              <a:t> </a:t>
            </a:r>
            <a:r>
              <a:rPr lang="en-GB" dirty="0" err="1"/>
              <a:t>bedrijfs</a:t>
            </a:r>
            <a:r>
              <a:rPr lang="en-GB" dirty="0"/>
              <a:t>- of </a:t>
            </a:r>
            <a:r>
              <a:rPr lang="en-GB" dirty="0" err="1"/>
              <a:t>dienstbelangen</a:t>
            </a:r>
            <a:r>
              <a:rPr lang="en-GB" dirty="0"/>
              <a:t>; of </a:t>
            </a:r>
          </a:p>
          <a:p>
            <a:pPr marL="0" indent="0">
              <a:buNone/>
            </a:pPr>
            <a:r>
              <a:rPr lang="en-GB" dirty="0"/>
              <a:t>	b. </a:t>
            </a:r>
            <a:r>
              <a:rPr lang="en-GB" dirty="0" err="1"/>
              <a:t>geheel</a:t>
            </a:r>
            <a:r>
              <a:rPr lang="en-GB" dirty="0"/>
              <a:t> of </a:t>
            </a:r>
            <a:r>
              <a:rPr lang="en-GB" dirty="0" err="1"/>
              <a:t>gedeeltelijk</a:t>
            </a:r>
            <a:r>
              <a:rPr lang="en-GB" dirty="0"/>
              <a:t> </a:t>
            </a:r>
            <a:r>
              <a:rPr lang="en-GB" dirty="0" err="1"/>
              <a:t>vernietigen</a:t>
            </a:r>
            <a:r>
              <a:rPr lang="en-GB" dirty="0"/>
              <a:t> </a:t>
            </a:r>
            <a:r>
              <a:rPr lang="en-GB" dirty="0" err="1"/>
              <a:t>indien</a:t>
            </a:r>
            <a:r>
              <a:rPr lang="en-GB" dirty="0"/>
              <a:t> de </a:t>
            </a:r>
            <a:r>
              <a:rPr lang="en-GB" dirty="0" err="1"/>
              <a:t>werknemer</a:t>
            </a:r>
            <a:r>
              <a:rPr lang="en-GB" dirty="0"/>
              <a:t> door </a:t>
            </a:r>
            <a:r>
              <a:rPr lang="en-GB" dirty="0" err="1"/>
              <a:t>dat</a:t>
            </a:r>
            <a:r>
              <a:rPr lang="en-GB" dirty="0"/>
              <a:t> </a:t>
            </a:r>
            <a:r>
              <a:rPr lang="en-GB" dirty="0" err="1"/>
              <a:t>beding</a:t>
            </a:r>
            <a:r>
              <a:rPr lang="en-GB" dirty="0"/>
              <a:t> </a:t>
            </a:r>
            <a:r>
              <a:rPr lang="en-GB" dirty="0" err="1"/>
              <a:t>onbillijk</a:t>
            </a:r>
            <a:r>
              <a:rPr lang="en-GB" dirty="0"/>
              <a:t> </a:t>
            </a:r>
            <a:r>
              <a:rPr lang="en-GB" dirty="0" err="1"/>
              <a:t>wordt</a:t>
            </a:r>
            <a:r>
              <a:rPr lang="en-GB" dirty="0"/>
              <a:t> </a:t>
            </a:r>
            <a:r>
              <a:rPr lang="en-GB" dirty="0" err="1"/>
              <a:t>benadeeld</a:t>
            </a:r>
            <a:r>
              <a:rPr lang="en-GB" dirty="0"/>
              <a:t> in </a:t>
            </a:r>
            <a:r>
              <a:rPr lang="en-GB" dirty="0" err="1"/>
              <a:t>verhouding</a:t>
            </a:r>
            <a:r>
              <a:rPr lang="en-GB" dirty="0"/>
              <a:t> tot het </a:t>
            </a:r>
            <a:r>
              <a:rPr lang="en-GB" dirty="0" err="1"/>
              <a:t>te</a:t>
            </a:r>
            <a:r>
              <a:rPr lang="en-GB" dirty="0"/>
              <a:t> </a:t>
            </a:r>
            <a:r>
              <a:rPr lang="en-GB" dirty="0" err="1"/>
              <a:t>beschermen</a:t>
            </a:r>
            <a:r>
              <a:rPr lang="en-GB" dirty="0"/>
              <a:t> </a:t>
            </a:r>
            <a:r>
              <a:rPr lang="en-GB" dirty="0" err="1"/>
              <a:t>belang</a:t>
            </a:r>
            <a:r>
              <a:rPr lang="en-GB" dirty="0"/>
              <a:t> van de </a:t>
            </a:r>
            <a:r>
              <a:rPr lang="en-GB" dirty="0" err="1"/>
              <a:t>werkgever</a:t>
            </a:r>
            <a:r>
              <a:rPr lang="en-GB" dirty="0"/>
              <a:t>. </a:t>
            </a:r>
          </a:p>
          <a:p>
            <a:pPr marL="0" indent="0">
              <a:buNone/>
            </a:pPr>
            <a:endParaRPr lang="en-GB" dirty="0"/>
          </a:p>
          <a:p>
            <a:pPr marL="0" indent="0">
              <a:buNone/>
            </a:pPr>
            <a:r>
              <a:rPr lang="en-GB" dirty="0"/>
              <a:t>10. </a:t>
            </a:r>
            <a:r>
              <a:rPr lang="en-GB" dirty="0" err="1"/>
              <a:t>Indien</a:t>
            </a:r>
            <a:r>
              <a:rPr lang="en-GB" dirty="0"/>
              <a:t> de </a:t>
            </a:r>
            <a:r>
              <a:rPr lang="en-GB" dirty="0" err="1"/>
              <a:t>rechter</a:t>
            </a:r>
            <a:r>
              <a:rPr lang="en-GB" dirty="0"/>
              <a:t> </a:t>
            </a:r>
            <a:r>
              <a:rPr lang="en-GB" dirty="0" err="1"/>
              <a:t>een</a:t>
            </a:r>
            <a:r>
              <a:rPr lang="en-GB" dirty="0"/>
              <a:t> </a:t>
            </a:r>
            <a:r>
              <a:rPr lang="en-GB" dirty="0" err="1"/>
              <a:t>beding</a:t>
            </a:r>
            <a:r>
              <a:rPr lang="en-GB" dirty="0"/>
              <a:t> </a:t>
            </a:r>
            <a:r>
              <a:rPr lang="en-GB" dirty="0" err="1"/>
              <a:t>geheel</a:t>
            </a:r>
            <a:r>
              <a:rPr lang="en-GB" dirty="0"/>
              <a:t> of </a:t>
            </a:r>
            <a:r>
              <a:rPr lang="en-GB" dirty="0" err="1"/>
              <a:t>gedeeltelijk</a:t>
            </a:r>
            <a:r>
              <a:rPr lang="en-GB" dirty="0"/>
              <a:t> </a:t>
            </a:r>
            <a:r>
              <a:rPr lang="en-GB" dirty="0" err="1"/>
              <a:t>vernietigt</a:t>
            </a:r>
            <a:r>
              <a:rPr lang="en-GB" dirty="0"/>
              <a:t> op </a:t>
            </a:r>
            <a:r>
              <a:rPr lang="en-GB" dirty="0" err="1"/>
              <a:t>grond</a:t>
            </a:r>
            <a:r>
              <a:rPr lang="en-GB" dirty="0"/>
              <a:t> van lid 9, </a:t>
            </a:r>
            <a:r>
              <a:rPr lang="en-GB" dirty="0" err="1"/>
              <a:t>kan</a:t>
            </a:r>
            <a:r>
              <a:rPr lang="en-GB" dirty="0"/>
              <a:t> de </a:t>
            </a:r>
            <a:r>
              <a:rPr lang="en-GB" dirty="0" err="1"/>
              <a:t>rechter</a:t>
            </a:r>
            <a:r>
              <a:rPr lang="en-GB" dirty="0"/>
              <a:t> de </a:t>
            </a:r>
            <a:r>
              <a:rPr lang="en-GB" dirty="0" err="1"/>
              <a:t>vergoeding</a:t>
            </a:r>
            <a:r>
              <a:rPr lang="en-GB" dirty="0"/>
              <a:t> op </a:t>
            </a:r>
            <a:r>
              <a:rPr lang="en-GB" dirty="0" err="1"/>
              <a:t>grond</a:t>
            </a:r>
            <a:r>
              <a:rPr lang="en-GB" dirty="0"/>
              <a:t> van lid 6 </a:t>
            </a:r>
            <a:r>
              <a:rPr lang="en-GB" dirty="0" err="1"/>
              <a:t>matigen</a:t>
            </a:r>
            <a:r>
              <a:rPr lang="en-GB" dirty="0"/>
              <a:t> </a:t>
            </a:r>
            <a:r>
              <a:rPr lang="en-GB" dirty="0" err="1"/>
              <a:t>naar</a:t>
            </a:r>
            <a:r>
              <a:rPr lang="en-GB" dirty="0"/>
              <a:t> </a:t>
            </a:r>
            <a:r>
              <a:rPr lang="en-GB" dirty="0" err="1"/>
              <a:t>billijkheid</a:t>
            </a:r>
            <a:r>
              <a:rPr lang="en-GB" dirty="0"/>
              <a:t> met het </a:t>
            </a:r>
            <a:r>
              <a:rPr lang="en-GB" dirty="0" err="1"/>
              <a:t>oog</a:t>
            </a:r>
            <a:r>
              <a:rPr lang="en-GB" dirty="0"/>
              <a:t> op de </a:t>
            </a:r>
            <a:r>
              <a:rPr lang="en-GB" dirty="0" err="1"/>
              <a:t>omstandigheden</a:t>
            </a:r>
            <a:r>
              <a:rPr lang="en-GB" dirty="0"/>
              <a:t> van het </a:t>
            </a:r>
            <a:r>
              <a:rPr lang="en-GB" dirty="0" err="1"/>
              <a:t>geval</a:t>
            </a:r>
            <a:r>
              <a:rPr lang="en-GB" dirty="0"/>
              <a:t>. </a:t>
            </a:r>
          </a:p>
        </p:txBody>
      </p:sp>
    </p:spTree>
    <p:extLst>
      <p:ext uri="{BB962C8B-B14F-4D97-AF65-F5344CB8AC3E}">
        <p14:creationId xmlns:p14="http://schemas.microsoft.com/office/powerpoint/2010/main" val="2131866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5961D2-3EC6-3CCB-1A5B-7391257D94FE}"/>
              </a:ext>
            </a:extLst>
          </p:cNvPr>
          <p:cNvSpPr>
            <a:spLocks noGrp="1"/>
          </p:cNvSpPr>
          <p:nvPr>
            <p:ph type="title"/>
          </p:nvPr>
        </p:nvSpPr>
        <p:spPr/>
        <p:txBody>
          <a:bodyPr/>
          <a:lstStyle/>
          <a:p>
            <a:r>
              <a:rPr lang="nl-NL" dirty="0"/>
              <a:t>…maar gelukkig mag veel bij VSO</a:t>
            </a:r>
            <a:endParaRPr lang="en-GB" dirty="0"/>
          </a:p>
        </p:txBody>
      </p:sp>
      <p:sp>
        <p:nvSpPr>
          <p:cNvPr id="3" name="Tijdelijke aanduiding voor inhoud 2">
            <a:extLst>
              <a:ext uri="{FF2B5EF4-FFF2-40B4-BE49-F238E27FC236}">
                <a16:creationId xmlns:a16="http://schemas.microsoft.com/office/drawing/2014/main" id="{8119B1FE-9D13-D865-347F-F9291978662A}"/>
              </a:ext>
            </a:extLst>
          </p:cNvPr>
          <p:cNvSpPr>
            <a:spLocks noGrp="1"/>
          </p:cNvSpPr>
          <p:nvPr>
            <p:ph idx="1"/>
          </p:nvPr>
        </p:nvSpPr>
        <p:spPr/>
        <p:txBody>
          <a:bodyPr/>
          <a:lstStyle/>
          <a:p>
            <a:r>
              <a:rPr lang="en-GB" dirty="0"/>
              <a:t>11. Van </a:t>
            </a:r>
            <a:r>
              <a:rPr lang="en-GB" dirty="0" err="1"/>
              <a:t>dit</a:t>
            </a:r>
            <a:r>
              <a:rPr lang="en-GB" dirty="0"/>
              <a:t> </a:t>
            </a:r>
            <a:r>
              <a:rPr lang="en-GB" dirty="0" err="1"/>
              <a:t>artikel</a:t>
            </a:r>
            <a:r>
              <a:rPr lang="en-GB" dirty="0"/>
              <a:t> </a:t>
            </a:r>
            <a:r>
              <a:rPr lang="en-GB" dirty="0" err="1"/>
              <a:t>kan</a:t>
            </a:r>
            <a:r>
              <a:rPr lang="en-GB" dirty="0"/>
              <a:t> </a:t>
            </a:r>
            <a:r>
              <a:rPr lang="en-GB" dirty="0" err="1"/>
              <a:t>niet</a:t>
            </a:r>
            <a:r>
              <a:rPr lang="en-GB" dirty="0"/>
              <a:t> </a:t>
            </a:r>
            <a:r>
              <a:rPr lang="en-GB" dirty="0" err="1"/>
              <a:t>worden</a:t>
            </a:r>
            <a:r>
              <a:rPr lang="en-GB" dirty="0"/>
              <a:t> </a:t>
            </a:r>
            <a:r>
              <a:rPr lang="en-GB" dirty="0" err="1"/>
              <a:t>afgeweken</a:t>
            </a:r>
            <a:r>
              <a:rPr lang="en-GB" dirty="0"/>
              <a:t>, </a:t>
            </a:r>
            <a:r>
              <a:rPr lang="en-GB" dirty="0" err="1"/>
              <a:t>behalve</a:t>
            </a:r>
            <a:r>
              <a:rPr lang="en-GB" dirty="0"/>
              <a:t> </a:t>
            </a:r>
            <a:r>
              <a:rPr lang="en-GB" dirty="0" err="1"/>
              <a:t>dat</a:t>
            </a:r>
            <a:r>
              <a:rPr lang="en-GB" dirty="0"/>
              <a:t> </a:t>
            </a:r>
            <a:r>
              <a:rPr lang="en-GB" dirty="0" err="1"/>
              <a:t>bij</a:t>
            </a:r>
            <a:r>
              <a:rPr lang="en-GB" dirty="0"/>
              <a:t> </a:t>
            </a:r>
            <a:r>
              <a:rPr lang="en-GB" dirty="0" err="1"/>
              <a:t>overeenkomst</a:t>
            </a:r>
            <a:r>
              <a:rPr lang="en-GB" dirty="0"/>
              <a:t> </a:t>
            </a:r>
            <a:r>
              <a:rPr lang="en-GB" dirty="0" err="1"/>
              <a:t>als</a:t>
            </a:r>
            <a:r>
              <a:rPr lang="en-GB" dirty="0"/>
              <a:t> </a:t>
            </a:r>
            <a:r>
              <a:rPr lang="en-GB" dirty="0" err="1"/>
              <a:t>bedoeld</a:t>
            </a:r>
            <a:r>
              <a:rPr lang="en-GB" dirty="0"/>
              <a:t> in </a:t>
            </a:r>
            <a:r>
              <a:rPr lang="en-GB" dirty="0" err="1"/>
              <a:t>artikel</a:t>
            </a:r>
            <a:r>
              <a:rPr lang="en-GB" dirty="0"/>
              <a:t> 670b van de </a:t>
            </a:r>
            <a:r>
              <a:rPr lang="en-GB" dirty="0" err="1"/>
              <a:t>leden</a:t>
            </a:r>
            <a:r>
              <a:rPr lang="en-GB" dirty="0"/>
              <a:t> 3, 4, 6 </a:t>
            </a:r>
            <a:r>
              <a:rPr lang="en-GB" dirty="0" err="1"/>
              <a:t>en</a:t>
            </a:r>
            <a:r>
              <a:rPr lang="en-GB" dirty="0"/>
              <a:t> 7 </a:t>
            </a:r>
            <a:r>
              <a:rPr lang="en-GB" dirty="0" err="1"/>
              <a:t>kan</a:t>
            </a:r>
            <a:r>
              <a:rPr lang="en-GB" dirty="0"/>
              <a:t> </a:t>
            </a:r>
            <a:r>
              <a:rPr lang="en-GB" dirty="0" err="1"/>
              <a:t>worden</a:t>
            </a:r>
            <a:r>
              <a:rPr lang="en-GB" dirty="0"/>
              <a:t> </a:t>
            </a:r>
            <a:r>
              <a:rPr lang="en-GB" dirty="0" err="1"/>
              <a:t>afgeweken</a:t>
            </a:r>
            <a:r>
              <a:rPr lang="en-GB" dirty="0"/>
              <a:t>. </a:t>
            </a:r>
          </a:p>
        </p:txBody>
      </p:sp>
    </p:spTree>
    <p:extLst>
      <p:ext uri="{BB962C8B-B14F-4D97-AF65-F5344CB8AC3E}">
        <p14:creationId xmlns:p14="http://schemas.microsoft.com/office/powerpoint/2010/main" val="3455369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0E4D-CB37-E2AD-CB9D-9B181BCCDB5B}"/>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2FCDC317-0DBC-9A3A-73CE-6FD4DBC095D1}"/>
              </a:ext>
            </a:extLst>
          </p:cNvPr>
          <p:cNvSpPr>
            <a:spLocks noGrp="1"/>
          </p:cNvSpPr>
          <p:nvPr>
            <p:ph idx="1"/>
          </p:nvPr>
        </p:nvSpPr>
        <p:spPr/>
        <p:txBody>
          <a:bodyPr/>
          <a:lstStyle/>
          <a:p>
            <a:endParaRPr lang="nl-NL"/>
          </a:p>
        </p:txBody>
      </p:sp>
      <p:sp>
        <p:nvSpPr>
          <p:cNvPr id="4" name="Slide Number Placeholder 3">
            <a:extLst>
              <a:ext uri="{FF2B5EF4-FFF2-40B4-BE49-F238E27FC236}">
                <a16:creationId xmlns:a16="http://schemas.microsoft.com/office/drawing/2014/main" id="{C778DCBB-00A8-77F6-82AA-DCCCAE9818DD}"/>
              </a:ext>
            </a:extLst>
          </p:cNvPr>
          <p:cNvSpPr>
            <a:spLocks noGrp="1"/>
          </p:cNvSpPr>
          <p:nvPr>
            <p:ph type="sldNum" sz="quarter" idx="12"/>
          </p:nvPr>
        </p:nvSpPr>
        <p:spPr/>
        <p:txBody>
          <a:bodyPr/>
          <a:lstStyle/>
          <a:p>
            <a:fld id="{8C6BC05E-DB9A-EB4A-A776-575FA40369A3}" type="slidenum">
              <a:rPr lang="nl-NL" smtClean="0"/>
              <a:pPr/>
              <a:t>20</a:t>
            </a:fld>
            <a:endParaRPr lang="nl-NL"/>
          </a:p>
        </p:txBody>
      </p:sp>
      <p:pic>
        <p:nvPicPr>
          <p:cNvPr id="1026" name="Picture 2" descr="De loonkloof tussen mannen en vrouwen neemt (slechts) licht af |  Genderklik.be">
            <a:extLst>
              <a:ext uri="{FF2B5EF4-FFF2-40B4-BE49-F238E27FC236}">
                <a16:creationId xmlns:a16="http://schemas.microsoft.com/office/drawing/2014/main" id="{DD5C0E38-A6A7-B4DA-4896-ABD22AB869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9925"/>
            <a:ext cx="9144000" cy="380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345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3A474D-F8A7-9942-7802-67C7800BF99F}"/>
              </a:ext>
            </a:extLst>
          </p:cNvPr>
          <p:cNvSpPr>
            <a:spLocks noGrp="1"/>
          </p:cNvSpPr>
          <p:nvPr>
            <p:ph type="title"/>
          </p:nvPr>
        </p:nvSpPr>
        <p:spPr/>
        <p:txBody>
          <a:bodyPr/>
          <a:lstStyle/>
          <a:p>
            <a:r>
              <a:rPr lang="nl-NL" dirty="0"/>
              <a:t>Loontransparantie</a:t>
            </a:r>
            <a:endParaRPr lang="en-GB" dirty="0"/>
          </a:p>
        </p:txBody>
      </p:sp>
      <p:sp>
        <p:nvSpPr>
          <p:cNvPr id="3" name="Tijdelijke aanduiding voor inhoud 2">
            <a:extLst>
              <a:ext uri="{FF2B5EF4-FFF2-40B4-BE49-F238E27FC236}">
                <a16:creationId xmlns:a16="http://schemas.microsoft.com/office/drawing/2014/main" id="{44DDBED3-D4F4-43E6-BE25-7852D115E7E2}"/>
              </a:ext>
            </a:extLst>
          </p:cNvPr>
          <p:cNvSpPr>
            <a:spLocks noGrp="1"/>
          </p:cNvSpPr>
          <p:nvPr>
            <p:ph idx="1"/>
          </p:nvPr>
        </p:nvSpPr>
        <p:spPr>
          <a:xfrm>
            <a:off x="486568" y="816768"/>
            <a:ext cx="8170863" cy="3509963"/>
          </a:xfrm>
        </p:spPr>
        <p:txBody>
          <a:bodyPr/>
          <a:lstStyle/>
          <a:p>
            <a:r>
              <a:rPr lang="en-GB" dirty="0"/>
              <a:t>Om </a:t>
            </a:r>
            <a:r>
              <a:rPr lang="en-GB" dirty="0" err="1"/>
              <a:t>werkgevers</a:t>
            </a:r>
            <a:r>
              <a:rPr lang="en-GB" dirty="0"/>
              <a:t> </a:t>
            </a:r>
            <a:r>
              <a:rPr lang="en-GB" dirty="0" err="1"/>
              <a:t>te</a:t>
            </a:r>
            <a:r>
              <a:rPr lang="en-GB" dirty="0"/>
              <a:t> </a:t>
            </a:r>
            <a:r>
              <a:rPr lang="en-GB" dirty="0" err="1"/>
              <a:t>ondersteunen</a:t>
            </a:r>
            <a:r>
              <a:rPr lang="en-GB" dirty="0"/>
              <a:t> </a:t>
            </a:r>
            <a:r>
              <a:rPr lang="en-GB" dirty="0" err="1"/>
              <a:t>bij</a:t>
            </a:r>
            <a:r>
              <a:rPr lang="en-GB" dirty="0"/>
              <a:t> het </a:t>
            </a:r>
            <a:r>
              <a:rPr lang="en-GB" dirty="0" err="1"/>
              <a:t>realiseren</a:t>
            </a:r>
            <a:r>
              <a:rPr lang="en-GB" dirty="0"/>
              <a:t> van </a:t>
            </a:r>
            <a:r>
              <a:rPr lang="en-GB" dirty="0" err="1"/>
              <a:t>een</a:t>
            </a:r>
            <a:r>
              <a:rPr lang="en-GB" dirty="0"/>
              <a:t> </a:t>
            </a:r>
            <a:r>
              <a:rPr lang="en-GB" dirty="0" err="1"/>
              <a:t>deugdelijk</a:t>
            </a:r>
            <a:r>
              <a:rPr lang="en-GB" dirty="0"/>
              <a:t> </a:t>
            </a:r>
            <a:r>
              <a:rPr lang="en-GB" dirty="0" err="1"/>
              <a:t>systeem</a:t>
            </a:r>
            <a:r>
              <a:rPr lang="en-GB" dirty="0"/>
              <a:t> van </a:t>
            </a:r>
            <a:r>
              <a:rPr lang="en-GB" dirty="0" err="1"/>
              <a:t>functiewaardering</a:t>
            </a:r>
            <a:r>
              <a:rPr lang="en-GB" dirty="0"/>
              <a:t> is in </a:t>
            </a:r>
            <a:r>
              <a:rPr lang="en-GB" dirty="0" err="1"/>
              <a:t>opdracht</a:t>
            </a:r>
            <a:r>
              <a:rPr lang="en-GB" dirty="0"/>
              <a:t> van SZW door het Verwey Jonker </a:t>
            </a:r>
            <a:r>
              <a:rPr lang="en-GB" dirty="0" err="1"/>
              <a:t>Instituut</a:t>
            </a:r>
            <a:r>
              <a:rPr lang="en-GB" dirty="0"/>
              <a:t> </a:t>
            </a:r>
            <a:r>
              <a:rPr lang="en-GB" dirty="0" err="1"/>
              <a:t>een</a:t>
            </a:r>
            <a:r>
              <a:rPr lang="en-GB" dirty="0"/>
              <a:t> </a:t>
            </a:r>
            <a:r>
              <a:rPr lang="en-GB" dirty="0" err="1"/>
              <a:t>handreiking</a:t>
            </a:r>
            <a:r>
              <a:rPr lang="en-GB" dirty="0"/>
              <a:t> </a:t>
            </a:r>
            <a:r>
              <a:rPr lang="en-GB" dirty="0" err="1"/>
              <a:t>opgesteld</a:t>
            </a:r>
            <a:r>
              <a:rPr lang="en-GB" dirty="0"/>
              <a:t>.  (https://open.overheid.nl/details/a50f1517-bd20-4c05-bf4f-bbc0268c837a)</a:t>
            </a:r>
          </a:p>
          <a:p>
            <a:endParaRPr lang="en-GB" dirty="0"/>
          </a:p>
          <a:p>
            <a:r>
              <a:rPr lang="en-GB" dirty="0" err="1"/>
              <a:t>Afhankelijk</a:t>
            </a:r>
            <a:r>
              <a:rPr lang="en-GB" dirty="0"/>
              <a:t> van de </a:t>
            </a:r>
            <a:r>
              <a:rPr lang="en-GB" dirty="0" err="1"/>
              <a:t>oorzaak</a:t>
            </a:r>
            <a:r>
              <a:rPr lang="en-GB" dirty="0"/>
              <a:t> van het </a:t>
            </a:r>
            <a:r>
              <a:rPr lang="en-GB" dirty="0" err="1"/>
              <a:t>vastgestelde</a:t>
            </a:r>
            <a:r>
              <a:rPr lang="en-GB" dirty="0"/>
              <a:t> </a:t>
            </a:r>
            <a:r>
              <a:rPr lang="en-GB" dirty="0" err="1"/>
              <a:t>ongerechtvaardigde</a:t>
            </a:r>
            <a:r>
              <a:rPr lang="en-GB" dirty="0"/>
              <a:t> </a:t>
            </a:r>
            <a:r>
              <a:rPr lang="en-GB" dirty="0" err="1"/>
              <a:t>loonverschil</a:t>
            </a:r>
            <a:r>
              <a:rPr lang="en-GB" dirty="0"/>
              <a:t> </a:t>
            </a:r>
            <a:r>
              <a:rPr lang="en-GB" dirty="0" err="1"/>
              <a:t>kan</a:t>
            </a:r>
            <a:r>
              <a:rPr lang="en-GB" dirty="0"/>
              <a:t> het </a:t>
            </a:r>
            <a:r>
              <a:rPr lang="en-GB" dirty="0" err="1"/>
              <a:t>herstel</a:t>
            </a:r>
            <a:r>
              <a:rPr lang="en-GB" dirty="0"/>
              <a:t> </a:t>
            </a:r>
            <a:r>
              <a:rPr lang="en-GB" dirty="0" err="1"/>
              <a:t>bestaan</a:t>
            </a:r>
            <a:r>
              <a:rPr lang="en-GB" dirty="0"/>
              <a:t> </a:t>
            </a:r>
            <a:r>
              <a:rPr lang="en-GB" dirty="0" err="1"/>
              <a:t>uit</a:t>
            </a:r>
            <a:r>
              <a:rPr lang="en-GB" dirty="0"/>
              <a:t> </a:t>
            </a:r>
            <a:r>
              <a:rPr lang="en-GB" dirty="0" err="1"/>
              <a:t>een</a:t>
            </a:r>
            <a:r>
              <a:rPr lang="en-GB" dirty="0"/>
              <a:t> of </a:t>
            </a:r>
            <a:r>
              <a:rPr lang="en-GB" dirty="0" err="1"/>
              <a:t>meer</a:t>
            </a:r>
            <a:r>
              <a:rPr lang="en-GB" dirty="0"/>
              <a:t> </a:t>
            </a:r>
            <a:r>
              <a:rPr lang="en-GB" dirty="0" err="1"/>
              <a:t>maatregelen</a:t>
            </a:r>
            <a:r>
              <a:rPr lang="en-GB" dirty="0"/>
              <a:t>, </a:t>
            </a:r>
            <a:r>
              <a:rPr lang="en-GB" dirty="0" err="1"/>
              <a:t>zoals</a:t>
            </a:r>
            <a:r>
              <a:rPr lang="en-GB" dirty="0"/>
              <a:t> </a:t>
            </a:r>
            <a:r>
              <a:rPr lang="en-GB" dirty="0" err="1"/>
              <a:t>een</a:t>
            </a:r>
            <a:r>
              <a:rPr lang="en-GB" dirty="0"/>
              <a:t> </a:t>
            </a:r>
            <a:r>
              <a:rPr lang="en-GB" dirty="0" err="1"/>
              <a:t>verhoging</a:t>
            </a:r>
            <a:r>
              <a:rPr lang="en-GB" dirty="0"/>
              <a:t> van het </a:t>
            </a:r>
            <a:r>
              <a:rPr lang="en-GB" dirty="0" err="1"/>
              <a:t>basissalaris</a:t>
            </a:r>
            <a:r>
              <a:rPr lang="en-GB" dirty="0"/>
              <a:t>, </a:t>
            </a:r>
            <a:r>
              <a:rPr lang="en-GB" dirty="0" err="1"/>
              <a:t>nabetaling</a:t>
            </a:r>
            <a:r>
              <a:rPr lang="en-GB" dirty="0"/>
              <a:t> van </a:t>
            </a:r>
            <a:r>
              <a:rPr lang="en-GB" dirty="0" err="1"/>
              <a:t>achterstallig</a:t>
            </a:r>
            <a:r>
              <a:rPr lang="en-GB" dirty="0"/>
              <a:t> loon, </a:t>
            </a:r>
            <a:r>
              <a:rPr lang="en-GB" dirty="0" err="1"/>
              <a:t>correctie</a:t>
            </a:r>
            <a:r>
              <a:rPr lang="en-GB" dirty="0"/>
              <a:t> van </a:t>
            </a:r>
            <a:r>
              <a:rPr lang="en-GB" dirty="0" err="1"/>
              <a:t>bonussen</a:t>
            </a:r>
            <a:r>
              <a:rPr lang="en-GB" dirty="0"/>
              <a:t> of </a:t>
            </a:r>
            <a:r>
              <a:rPr lang="en-GB" dirty="0" err="1"/>
              <a:t>toeslagen</a:t>
            </a:r>
            <a:r>
              <a:rPr lang="en-GB" dirty="0"/>
              <a:t>, </a:t>
            </a:r>
            <a:r>
              <a:rPr lang="en-GB" dirty="0" err="1"/>
              <a:t>aanpassing</a:t>
            </a:r>
            <a:r>
              <a:rPr lang="en-GB" dirty="0"/>
              <a:t> van </a:t>
            </a:r>
            <a:r>
              <a:rPr lang="en-GB" dirty="0" err="1"/>
              <a:t>pensioenpremies</a:t>
            </a:r>
            <a:r>
              <a:rPr lang="en-GB" dirty="0"/>
              <a:t> </a:t>
            </a:r>
            <a:r>
              <a:rPr lang="en-GB" dirty="0" err="1"/>
              <a:t>en</a:t>
            </a:r>
            <a:r>
              <a:rPr lang="en-GB" dirty="0"/>
              <a:t> </a:t>
            </a:r>
            <a:r>
              <a:rPr lang="en-GB" dirty="0" err="1"/>
              <a:t>pensioenopbouw</a:t>
            </a:r>
            <a:r>
              <a:rPr lang="en-GB" dirty="0"/>
              <a:t>, </a:t>
            </a:r>
            <a:r>
              <a:rPr lang="en-GB" dirty="0" err="1"/>
              <a:t>correctie</a:t>
            </a:r>
            <a:r>
              <a:rPr lang="en-GB" dirty="0"/>
              <a:t> van </a:t>
            </a:r>
            <a:r>
              <a:rPr lang="en-GB" dirty="0" err="1"/>
              <a:t>aandelen</a:t>
            </a:r>
            <a:r>
              <a:rPr lang="en-GB" dirty="0"/>
              <a:t>- of </a:t>
            </a:r>
            <a:r>
              <a:rPr lang="en-GB" dirty="0" err="1"/>
              <a:t>winstdelingsregelingen</a:t>
            </a:r>
            <a:r>
              <a:rPr lang="en-GB" dirty="0"/>
              <a:t>, </a:t>
            </a:r>
            <a:r>
              <a:rPr lang="en-GB" dirty="0" err="1"/>
              <a:t>aanpassing</a:t>
            </a:r>
            <a:r>
              <a:rPr lang="en-GB" dirty="0"/>
              <a:t> van </a:t>
            </a:r>
            <a:r>
              <a:rPr lang="en-GB" dirty="0" err="1"/>
              <a:t>toekomstige</a:t>
            </a:r>
            <a:r>
              <a:rPr lang="en-GB" dirty="0"/>
              <a:t> </a:t>
            </a:r>
            <a:r>
              <a:rPr lang="en-GB" dirty="0" err="1"/>
              <a:t>periodieken</a:t>
            </a:r>
            <a:r>
              <a:rPr lang="en-GB" dirty="0"/>
              <a:t> </a:t>
            </a:r>
            <a:r>
              <a:rPr lang="en-GB" dirty="0" err="1"/>
              <a:t>en</a:t>
            </a:r>
            <a:r>
              <a:rPr lang="en-GB" dirty="0"/>
              <a:t> </a:t>
            </a:r>
            <a:r>
              <a:rPr lang="en-GB" dirty="0" err="1"/>
              <a:t>wijziging</a:t>
            </a:r>
            <a:r>
              <a:rPr lang="en-GB" dirty="0"/>
              <a:t> van de </a:t>
            </a:r>
            <a:r>
              <a:rPr lang="en-GB" dirty="0" err="1"/>
              <a:t>salarisschaal</a:t>
            </a:r>
            <a:r>
              <a:rPr lang="en-GB" dirty="0"/>
              <a:t> of </a:t>
            </a:r>
            <a:r>
              <a:rPr lang="en-GB" dirty="0" err="1"/>
              <a:t>functiewaardering</a:t>
            </a:r>
            <a:r>
              <a:rPr lang="en-GB" dirty="0"/>
              <a:t>. </a:t>
            </a:r>
            <a:r>
              <a:rPr lang="en-GB" dirty="0" err="1"/>
              <a:t>Wanneer</a:t>
            </a:r>
            <a:r>
              <a:rPr lang="en-GB" dirty="0"/>
              <a:t> </a:t>
            </a:r>
            <a:r>
              <a:rPr lang="en-GB" dirty="0" err="1"/>
              <a:t>ongerechtvaardigde</a:t>
            </a:r>
            <a:r>
              <a:rPr lang="en-GB" dirty="0"/>
              <a:t> </a:t>
            </a:r>
            <a:r>
              <a:rPr lang="en-GB" dirty="0" err="1"/>
              <a:t>loonverschillen</a:t>
            </a:r>
            <a:r>
              <a:rPr lang="en-GB" dirty="0"/>
              <a:t> </a:t>
            </a:r>
            <a:r>
              <a:rPr lang="en-GB" dirty="0" err="1"/>
              <a:t>voortvloeien</a:t>
            </a:r>
            <a:r>
              <a:rPr lang="en-GB" dirty="0"/>
              <a:t> </a:t>
            </a:r>
            <a:r>
              <a:rPr lang="en-GB" dirty="0" err="1"/>
              <a:t>uit</a:t>
            </a:r>
            <a:r>
              <a:rPr lang="en-GB" dirty="0"/>
              <a:t> het </a:t>
            </a:r>
            <a:r>
              <a:rPr lang="en-GB" dirty="0" err="1"/>
              <a:t>systeem</a:t>
            </a:r>
            <a:r>
              <a:rPr lang="en-GB" dirty="0"/>
              <a:t> van </a:t>
            </a:r>
            <a:r>
              <a:rPr lang="en-GB" dirty="0" err="1"/>
              <a:t>functiewaardering</a:t>
            </a:r>
            <a:r>
              <a:rPr lang="en-GB" dirty="0"/>
              <a:t> </a:t>
            </a:r>
            <a:r>
              <a:rPr lang="en-GB" dirty="0" err="1"/>
              <a:t>en</a:t>
            </a:r>
            <a:r>
              <a:rPr lang="en-GB" dirty="0"/>
              <a:t> -</a:t>
            </a:r>
            <a:r>
              <a:rPr lang="en-GB" dirty="0" err="1"/>
              <a:t>indeling</a:t>
            </a:r>
            <a:r>
              <a:rPr lang="en-GB" dirty="0"/>
              <a:t> of </a:t>
            </a:r>
            <a:r>
              <a:rPr lang="en-GB" dirty="0" err="1"/>
              <a:t>uit</a:t>
            </a:r>
            <a:r>
              <a:rPr lang="en-GB" dirty="0"/>
              <a:t> het </a:t>
            </a:r>
            <a:r>
              <a:rPr lang="en-GB" dirty="0" err="1"/>
              <a:t>loonbeleid</a:t>
            </a:r>
            <a:r>
              <a:rPr lang="en-GB" dirty="0"/>
              <a:t>, </a:t>
            </a:r>
            <a:r>
              <a:rPr lang="en-GB" dirty="0" err="1"/>
              <a:t>moet</a:t>
            </a:r>
            <a:r>
              <a:rPr lang="en-GB" dirty="0"/>
              <a:t> de </a:t>
            </a:r>
            <a:r>
              <a:rPr lang="en-GB" dirty="0" err="1"/>
              <a:t>werkgever</a:t>
            </a:r>
            <a:r>
              <a:rPr lang="en-GB" dirty="0"/>
              <a:t> </a:t>
            </a:r>
            <a:r>
              <a:rPr lang="en-GB" dirty="0" err="1"/>
              <a:t>bovendien</a:t>
            </a:r>
            <a:r>
              <a:rPr lang="en-GB" dirty="0"/>
              <a:t> de </a:t>
            </a:r>
            <a:r>
              <a:rPr lang="en-GB" dirty="0" err="1"/>
              <a:t>onderliggende</a:t>
            </a:r>
            <a:r>
              <a:rPr lang="en-GB" dirty="0"/>
              <a:t> </a:t>
            </a:r>
            <a:r>
              <a:rPr lang="en-GB" dirty="0" err="1"/>
              <a:t>oorzaken</a:t>
            </a:r>
            <a:r>
              <a:rPr lang="en-GB" dirty="0"/>
              <a:t> </a:t>
            </a:r>
            <a:r>
              <a:rPr lang="en-GB" dirty="0" err="1"/>
              <a:t>wegnemen</a:t>
            </a:r>
            <a:r>
              <a:rPr lang="en-GB" dirty="0"/>
              <a:t>. </a:t>
            </a:r>
            <a:r>
              <a:rPr lang="en-GB" dirty="0" err="1"/>
              <a:t>Daarmee</a:t>
            </a:r>
            <a:r>
              <a:rPr lang="en-GB" dirty="0"/>
              <a:t> </a:t>
            </a:r>
            <a:r>
              <a:rPr lang="en-GB" dirty="0" err="1"/>
              <a:t>voorkomt</a:t>
            </a:r>
            <a:r>
              <a:rPr lang="en-GB" dirty="0"/>
              <a:t> de </a:t>
            </a:r>
            <a:r>
              <a:rPr lang="en-GB" dirty="0" err="1"/>
              <a:t>werkgever</a:t>
            </a:r>
            <a:r>
              <a:rPr lang="en-GB" dirty="0"/>
              <a:t> </a:t>
            </a:r>
            <a:r>
              <a:rPr lang="en-GB" dirty="0" err="1"/>
              <a:t>dat</a:t>
            </a:r>
            <a:r>
              <a:rPr lang="en-GB" dirty="0"/>
              <a:t> </a:t>
            </a:r>
            <a:r>
              <a:rPr lang="en-GB" dirty="0" err="1"/>
              <a:t>opnieuw</a:t>
            </a:r>
            <a:r>
              <a:rPr lang="en-GB" dirty="0"/>
              <a:t> </a:t>
            </a:r>
            <a:r>
              <a:rPr lang="en-GB" dirty="0" err="1"/>
              <a:t>ongerechtvaardigde</a:t>
            </a:r>
            <a:r>
              <a:rPr lang="en-GB" dirty="0"/>
              <a:t> </a:t>
            </a:r>
            <a:r>
              <a:rPr lang="en-GB" dirty="0" err="1"/>
              <a:t>loonverschillen</a:t>
            </a:r>
            <a:r>
              <a:rPr lang="en-GB" dirty="0"/>
              <a:t> </a:t>
            </a:r>
            <a:r>
              <a:rPr lang="en-GB" dirty="0" err="1"/>
              <a:t>ontstaan</a:t>
            </a:r>
            <a:r>
              <a:rPr lang="en-GB" dirty="0"/>
              <a:t>. </a:t>
            </a:r>
            <a:r>
              <a:rPr lang="en-GB" dirty="0" err="1"/>
              <a:t>Daarnaast</a:t>
            </a:r>
            <a:r>
              <a:rPr lang="en-GB" dirty="0"/>
              <a:t> is het </a:t>
            </a:r>
            <a:r>
              <a:rPr lang="en-GB" dirty="0" err="1"/>
              <a:t>mogelijk</a:t>
            </a:r>
            <a:r>
              <a:rPr lang="en-GB" dirty="0"/>
              <a:t> </a:t>
            </a:r>
            <a:r>
              <a:rPr lang="en-GB" dirty="0" err="1"/>
              <a:t>dat</a:t>
            </a:r>
            <a:r>
              <a:rPr lang="en-GB" dirty="0"/>
              <a:t> in </a:t>
            </a:r>
            <a:r>
              <a:rPr lang="en-GB" dirty="0" err="1"/>
              <a:t>een</a:t>
            </a:r>
            <a:r>
              <a:rPr lang="en-GB" dirty="0"/>
              <a:t> </a:t>
            </a:r>
            <a:r>
              <a:rPr lang="en-GB" dirty="0" err="1"/>
              <a:t>civielrechtelijke</a:t>
            </a:r>
            <a:r>
              <a:rPr lang="en-GB" dirty="0"/>
              <a:t> procedure van </a:t>
            </a:r>
            <a:r>
              <a:rPr lang="en-GB" dirty="0" err="1"/>
              <a:t>een</a:t>
            </a:r>
            <a:r>
              <a:rPr lang="en-GB" dirty="0"/>
              <a:t> </a:t>
            </a:r>
            <a:r>
              <a:rPr lang="en-GB" dirty="0" err="1"/>
              <a:t>werknemer</a:t>
            </a:r>
            <a:r>
              <a:rPr lang="en-GB" dirty="0"/>
              <a:t> </a:t>
            </a:r>
            <a:r>
              <a:rPr lang="en-GB" dirty="0" err="1"/>
              <a:t>tegen</a:t>
            </a:r>
            <a:r>
              <a:rPr lang="en-GB" dirty="0"/>
              <a:t> de </a:t>
            </a:r>
            <a:r>
              <a:rPr lang="en-GB" dirty="0" err="1"/>
              <a:t>werkgever</a:t>
            </a:r>
            <a:r>
              <a:rPr lang="en-GB" dirty="0"/>
              <a:t> over </a:t>
            </a:r>
            <a:r>
              <a:rPr lang="en-GB" dirty="0" err="1"/>
              <a:t>gelijk</a:t>
            </a:r>
            <a:r>
              <a:rPr lang="en-GB" dirty="0"/>
              <a:t> loon </a:t>
            </a:r>
            <a:r>
              <a:rPr lang="en-GB" dirty="0" err="1"/>
              <a:t>blijkt</a:t>
            </a:r>
            <a:r>
              <a:rPr lang="en-GB" dirty="0"/>
              <a:t> of de </a:t>
            </a:r>
            <a:r>
              <a:rPr lang="en-GB" dirty="0" err="1"/>
              <a:t>rechtvaardigingsgronden</a:t>
            </a:r>
            <a:r>
              <a:rPr lang="en-GB" dirty="0"/>
              <a:t> die de </a:t>
            </a:r>
            <a:r>
              <a:rPr lang="en-GB" dirty="0" err="1"/>
              <a:t>werkgever</a:t>
            </a:r>
            <a:r>
              <a:rPr lang="en-GB" dirty="0"/>
              <a:t> </a:t>
            </a:r>
            <a:r>
              <a:rPr lang="en-GB" dirty="0" err="1"/>
              <a:t>hanteert</a:t>
            </a:r>
            <a:r>
              <a:rPr lang="en-GB" dirty="0"/>
              <a:t> </a:t>
            </a:r>
            <a:r>
              <a:rPr lang="en-GB" dirty="0" err="1"/>
              <a:t>objectief</a:t>
            </a:r>
            <a:r>
              <a:rPr lang="en-GB" dirty="0"/>
              <a:t> of </a:t>
            </a:r>
            <a:r>
              <a:rPr lang="en-GB" dirty="0" err="1"/>
              <a:t>genderneutraal</a:t>
            </a:r>
            <a:r>
              <a:rPr lang="en-GB" dirty="0"/>
              <a:t> </a:t>
            </a:r>
            <a:r>
              <a:rPr lang="en-GB" dirty="0" err="1"/>
              <a:t>zijn</a:t>
            </a:r>
            <a:r>
              <a:rPr lang="en-GB" dirty="0"/>
              <a:t>. (nota </a:t>
            </a:r>
            <a:r>
              <a:rPr lang="en-GB" dirty="0" err="1"/>
              <a:t>n.a.v.h</a:t>
            </a:r>
            <a:r>
              <a:rPr lang="en-GB" dirty="0"/>
              <a:t>. </a:t>
            </a:r>
            <a:r>
              <a:rPr lang="en-GB" dirty="0" err="1"/>
              <a:t>verslag</a:t>
            </a:r>
            <a:r>
              <a:rPr lang="en-GB" dirty="0"/>
              <a:t>, p. 71)</a:t>
            </a:r>
          </a:p>
          <a:p>
            <a:endParaRPr lang="en-GB" dirty="0"/>
          </a:p>
          <a:p>
            <a:endParaRPr lang="en-GB" dirty="0"/>
          </a:p>
        </p:txBody>
      </p:sp>
    </p:spTree>
    <p:extLst>
      <p:ext uri="{BB962C8B-B14F-4D97-AF65-F5344CB8AC3E}">
        <p14:creationId xmlns:p14="http://schemas.microsoft.com/office/powerpoint/2010/main" val="1944633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0C88F3-430C-041F-1F1D-FBB30CE8998F}"/>
              </a:ext>
            </a:extLst>
          </p:cNvPr>
          <p:cNvSpPr>
            <a:spLocks noGrp="1"/>
          </p:cNvSpPr>
          <p:nvPr>
            <p:ph type="title"/>
          </p:nvPr>
        </p:nvSpPr>
        <p:spPr>
          <a:xfrm>
            <a:off x="491525" y="396000"/>
            <a:ext cx="8361530" cy="576000"/>
          </a:xfrm>
        </p:spPr>
        <p:txBody>
          <a:bodyPr/>
          <a:lstStyle/>
          <a:p>
            <a:r>
              <a:rPr lang="nl-NL" dirty="0"/>
              <a:t>Wie het kleine niet eert…(Verzamelwet SZW 2027)</a:t>
            </a:r>
            <a:endParaRPr lang="en-GB" dirty="0"/>
          </a:p>
        </p:txBody>
      </p:sp>
      <p:sp>
        <p:nvSpPr>
          <p:cNvPr id="3" name="Tijdelijke aanduiding voor inhoud 2">
            <a:extLst>
              <a:ext uri="{FF2B5EF4-FFF2-40B4-BE49-F238E27FC236}">
                <a16:creationId xmlns:a16="http://schemas.microsoft.com/office/drawing/2014/main" id="{FAEACFE6-1990-BC8B-85C9-796EC7D4A1DD}"/>
              </a:ext>
            </a:extLst>
          </p:cNvPr>
          <p:cNvSpPr>
            <a:spLocks noGrp="1"/>
          </p:cNvSpPr>
          <p:nvPr>
            <p:ph idx="1"/>
          </p:nvPr>
        </p:nvSpPr>
        <p:spPr/>
        <p:txBody>
          <a:bodyPr/>
          <a:lstStyle/>
          <a:p>
            <a:r>
              <a:rPr lang="nl-NL" dirty="0"/>
              <a:t>Artikel 6 </a:t>
            </a:r>
            <a:r>
              <a:rPr lang="nl-NL" dirty="0" err="1"/>
              <a:t>Wml</a:t>
            </a:r>
            <a:r>
              <a:rPr lang="nl-NL" dirty="0"/>
              <a:t>: ‘basisloon’</a:t>
            </a:r>
          </a:p>
          <a:p>
            <a:r>
              <a:rPr lang="en-GB" dirty="0"/>
              <a:t>Andere </a:t>
            </a:r>
            <a:r>
              <a:rPr lang="en-GB" dirty="0" err="1"/>
              <a:t>voorbeelden</a:t>
            </a:r>
            <a:r>
              <a:rPr lang="en-GB" dirty="0"/>
              <a:t> van </a:t>
            </a:r>
            <a:r>
              <a:rPr lang="en-GB" dirty="0" err="1"/>
              <a:t>aanvullende</a:t>
            </a:r>
            <a:r>
              <a:rPr lang="en-GB" dirty="0"/>
              <a:t> of </a:t>
            </a:r>
            <a:r>
              <a:rPr lang="en-GB" dirty="0" err="1"/>
              <a:t>variabele</a:t>
            </a:r>
            <a:r>
              <a:rPr lang="en-GB" dirty="0"/>
              <a:t> </a:t>
            </a:r>
            <a:r>
              <a:rPr lang="en-GB" dirty="0" err="1"/>
              <a:t>componenten</a:t>
            </a:r>
            <a:r>
              <a:rPr lang="en-GB" dirty="0"/>
              <a:t> </a:t>
            </a:r>
            <a:r>
              <a:rPr lang="en-GB" dirty="0" err="1"/>
              <a:t>zijn</a:t>
            </a:r>
            <a:r>
              <a:rPr lang="en-GB" dirty="0"/>
              <a:t> de </a:t>
            </a:r>
            <a:r>
              <a:rPr lang="en-GB" dirty="0" err="1"/>
              <a:t>onregelmatigheidstoeslag</a:t>
            </a:r>
            <a:r>
              <a:rPr lang="en-GB" dirty="0"/>
              <a:t>, de </a:t>
            </a:r>
            <a:r>
              <a:rPr lang="en-GB" dirty="0" err="1"/>
              <a:t>dertiende</a:t>
            </a:r>
            <a:r>
              <a:rPr lang="en-GB" dirty="0"/>
              <a:t> </a:t>
            </a:r>
            <a:r>
              <a:rPr lang="en-GB" dirty="0" err="1"/>
              <a:t>maand</a:t>
            </a:r>
            <a:r>
              <a:rPr lang="en-GB" dirty="0"/>
              <a:t>, </a:t>
            </a:r>
            <a:r>
              <a:rPr lang="en-GB" dirty="0" err="1"/>
              <a:t>bonussen</a:t>
            </a:r>
            <a:r>
              <a:rPr lang="en-GB" dirty="0"/>
              <a:t>, </a:t>
            </a:r>
            <a:r>
              <a:rPr lang="en-GB" dirty="0" err="1"/>
              <a:t>toeslagen</a:t>
            </a:r>
            <a:r>
              <a:rPr lang="en-GB" dirty="0"/>
              <a:t> </a:t>
            </a:r>
            <a:r>
              <a:rPr lang="en-GB" dirty="0" err="1"/>
              <a:t>voor</a:t>
            </a:r>
            <a:r>
              <a:rPr lang="en-GB" dirty="0"/>
              <a:t> </a:t>
            </a:r>
            <a:r>
              <a:rPr lang="en-GB" dirty="0" err="1"/>
              <a:t>arbeid</a:t>
            </a:r>
            <a:r>
              <a:rPr lang="en-GB" dirty="0"/>
              <a:t> op </a:t>
            </a:r>
            <a:r>
              <a:rPr lang="en-GB" dirty="0" err="1"/>
              <a:t>zon</a:t>
            </a:r>
            <a:r>
              <a:rPr lang="en-GB" dirty="0"/>
              <a:t>- </a:t>
            </a:r>
            <a:r>
              <a:rPr lang="en-GB" dirty="0" err="1"/>
              <a:t>en</a:t>
            </a:r>
            <a:r>
              <a:rPr lang="en-GB" dirty="0"/>
              <a:t> </a:t>
            </a:r>
            <a:r>
              <a:rPr lang="en-GB" dirty="0" err="1"/>
              <a:t>feestdagen</a:t>
            </a:r>
            <a:r>
              <a:rPr lang="en-GB" dirty="0"/>
              <a:t>, </a:t>
            </a:r>
            <a:r>
              <a:rPr lang="en-GB" dirty="0" err="1"/>
              <a:t>overwerkvergoedingen</a:t>
            </a:r>
            <a:r>
              <a:rPr lang="en-GB" dirty="0"/>
              <a:t> </a:t>
            </a:r>
            <a:r>
              <a:rPr lang="en-GB" dirty="0" err="1"/>
              <a:t>en</a:t>
            </a:r>
            <a:r>
              <a:rPr lang="en-GB" dirty="0"/>
              <a:t> </a:t>
            </a:r>
            <a:r>
              <a:rPr lang="en-GB" dirty="0" err="1"/>
              <a:t>opleidingsvergoedingen</a:t>
            </a:r>
            <a:r>
              <a:rPr lang="en-GB" dirty="0"/>
              <a:t>.</a:t>
            </a:r>
          </a:p>
          <a:p>
            <a:r>
              <a:rPr lang="en-GB" dirty="0"/>
              <a:t>Voor de </a:t>
            </a:r>
            <a:r>
              <a:rPr lang="en-GB" dirty="0" err="1"/>
              <a:t>toepassing</a:t>
            </a:r>
            <a:r>
              <a:rPr lang="en-GB" dirty="0"/>
              <a:t> van de </a:t>
            </a:r>
            <a:r>
              <a:rPr lang="en-GB" dirty="0" err="1"/>
              <a:t>Wml</a:t>
            </a:r>
            <a:r>
              <a:rPr lang="en-GB" dirty="0"/>
              <a:t> </a:t>
            </a:r>
            <a:r>
              <a:rPr lang="en-GB" dirty="0" err="1"/>
              <a:t>komt</a:t>
            </a:r>
            <a:r>
              <a:rPr lang="en-GB" dirty="0"/>
              <a:t> met het </a:t>
            </a:r>
            <a:r>
              <a:rPr lang="en-GB" dirty="0" err="1"/>
              <a:t>voorgestelde</a:t>
            </a:r>
            <a:r>
              <a:rPr lang="en-GB" dirty="0"/>
              <a:t> </a:t>
            </a:r>
            <a:r>
              <a:rPr lang="en-GB" dirty="0" err="1"/>
              <a:t>artikel</a:t>
            </a:r>
            <a:r>
              <a:rPr lang="en-GB" dirty="0"/>
              <a:t> 6 </a:t>
            </a:r>
            <a:r>
              <a:rPr lang="en-GB" dirty="0" err="1"/>
              <a:t>dus</a:t>
            </a:r>
            <a:r>
              <a:rPr lang="en-GB" dirty="0"/>
              <a:t> </a:t>
            </a:r>
            <a:r>
              <a:rPr lang="en-GB" dirty="0" err="1"/>
              <a:t>te</a:t>
            </a:r>
            <a:r>
              <a:rPr lang="en-GB" dirty="0"/>
              <a:t> </a:t>
            </a:r>
            <a:r>
              <a:rPr lang="en-GB" dirty="0" err="1"/>
              <a:t>gelden</a:t>
            </a:r>
            <a:r>
              <a:rPr lang="en-GB" dirty="0"/>
              <a:t> </a:t>
            </a:r>
            <a:r>
              <a:rPr lang="en-GB" dirty="0" err="1"/>
              <a:t>dat</a:t>
            </a:r>
            <a:r>
              <a:rPr lang="en-GB" dirty="0"/>
              <a:t> het </a:t>
            </a:r>
            <a:r>
              <a:rPr lang="en-GB" dirty="0" err="1"/>
              <a:t>minimumloon</a:t>
            </a:r>
            <a:r>
              <a:rPr lang="en-GB" dirty="0"/>
              <a:t> </a:t>
            </a:r>
            <a:r>
              <a:rPr lang="en-GB" dirty="0" err="1"/>
              <a:t>bestaat</a:t>
            </a:r>
            <a:r>
              <a:rPr lang="en-GB" dirty="0"/>
              <a:t> </a:t>
            </a:r>
            <a:r>
              <a:rPr lang="en-GB" dirty="0" err="1"/>
              <a:t>uit</a:t>
            </a:r>
            <a:r>
              <a:rPr lang="en-GB" dirty="0"/>
              <a:t> het </a:t>
            </a:r>
            <a:r>
              <a:rPr lang="en-GB" dirty="0" err="1"/>
              <a:t>basisloon</a:t>
            </a:r>
            <a:r>
              <a:rPr lang="en-GB" dirty="0"/>
              <a:t>. </a:t>
            </a:r>
            <a:r>
              <a:rPr lang="en-GB" dirty="0" err="1"/>
              <a:t>Componenten</a:t>
            </a:r>
            <a:r>
              <a:rPr lang="en-GB" dirty="0"/>
              <a:t> </a:t>
            </a:r>
            <a:r>
              <a:rPr lang="en-GB" dirty="0" err="1"/>
              <a:t>als</a:t>
            </a:r>
            <a:r>
              <a:rPr lang="en-GB" dirty="0"/>
              <a:t> </a:t>
            </a:r>
            <a:r>
              <a:rPr lang="en-GB" dirty="0" err="1"/>
              <a:t>een</a:t>
            </a:r>
            <a:r>
              <a:rPr lang="en-GB" dirty="0"/>
              <a:t> </a:t>
            </a:r>
            <a:r>
              <a:rPr lang="en-GB" dirty="0" err="1"/>
              <a:t>onregelmatigheidstoeslag</a:t>
            </a:r>
            <a:r>
              <a:rPr lang="en-GB" dirty="0"/>
              <a:t> </a:t>
            </a:r>
            <a:r>
              <a:rPr lang="en-GB" dirty="0" err="1"/>
              <a:t>maken</a:t>
            </a:r>
            <a:r>
              <a:rPr lang="en-GB" dirty="0"/>
              <a:t> </a:t>
            </a:r>
            <a:r>
              <a:rPr lang="en-GB" dirty="0" err="1"/>
              <a:t>geen</a:t>
            </a:r>
            <a:r>
              <a:rPr lang="en-GB" dirty="0"/>
              <a:t> </a:t>
            </a:r>
            <a:r>
              <a:rPr lang="en-GB" dirty="0" err="1"/>
              <a:t>onderdeel</a:t>
            </a:r>
            <a:r>
              <a:rPr lang="en-GB" dirty="0"/>
              <a:t> </a:t>
            </a:r>
            <a:r>
              <a:rPr lang="en-GB" dirty="0" err="1"/>
              <a:t>uit</a:t>
            </a:r>
            <a:r>
              <a:rPr lang="en-GB" dirty="0"/>
              <a:t> van het </a:t>
            </a:r>
            <a:r>
              <a:rPr lang="en-GB" dirty="0" err="1"/>
              <a:t>minimumloon</a:t>
            </a:r>
            <a:r>
              <a:rPr lang="en-GB" dirty="0"/>
              <a:t>. De </a:t>
            </a:r>
            <a:r>
              <a:rPr lang="en-GB" dirty="0" err="1"/>
              <a:t>werkgever</a:t>
            </a:r>
            <a:r>
              <a:rPr lang="en-GB" dirty="0"/>
              <a:t> </a:t>
            </a:r>
            <a:r>
              <a:rPr lang="en-GB" dirty="0" err="1"/>
              <a:t>kan</a:t>
            </a:r>
            <a:r>
              <a:rPr lang="en-GB" dirty="0"/>
              <a:t> </a:t>
            </a:r>
            <a:r>
              <a:rPr lang="en-GB" dirty="0" err="1"/>
              <a:t>daarom</a:t>
            </a:r>
            <a:r>
              <a:rPr lang="en-GB" dirty="0"/>
              <a:t> </a:t>
            </a:r>
            <a:r>
              <a:rPr lang="en-GB" dirty="0" err="1"/>
              <a:t>niet</a:t>
            </a:r>
            <a:r>
              <a:rPr lang="en-GB" dirty="0"/>
              <a:t> </a:t>
            </a:r>
            <a:r>
              <a:rPr lang="en-GB" dirty="0" err="1"/>
              <a:t>een</a:t>
            </a:r>
            <a:r>
              <a:rPr lang="en-GB" dirty="0"/>
              <a:t> </a:t>
            </a:r>
            <a:r>
              <a:rPr lang="en-GB" dirty="0" err="1"/>
              <a:t>basisuurloon</a:t>
            </a:r>
            <a:r>
              <a:rPr lang="en-GB" dirty="0"/>
              <a:t> </a:t>
            </a:r>
            <a:r>
              <a:rPr lang="en-GB" dirty="0" err="1"/>
              <a:t>hanteren</a:t>
            </a:r>
            <a:r>
              <a:rPr lang="en-GB" dirty="0"/>
              <a:t> </a:t>
            </a:r>
            <a:r>
              <a:rPr lang="en-GB" dirty="0" err="1"/>
              <a:t>dat</a:t>
            </a:r>
            <a:r>
              <a:rPr lang="en-GB" dirty="0"/>
              <a:t> lager </a:t>
            </a:r>
            <a:r>
              <a:rPr lang="en-GB" dirty="0" err="1"/>
              <a:t>ligt</a:t>
            </a:r>
            <a:r>
              <a:rPr lang="en-GB" dirty="0"/>
              <a:t> dan het </a:t>
            </a:r>
            <a:r>
              <a:rPr lang="en-GB" dirty="0" err="1"/>
              <a:t>bedrag</a:t>
            </a:r>
            <a:r>
              <a:rPr lang="en-GB" dirty="0"/>
              <a:t> van het </a:t>
            </a:r>
            <a:r>
              <a:rPr lang="en-GB" dirty="0" err="1"/>
              <a:t>minimumuurloon</a:t>
            </a:r>
            <a:r>
              <a:rPr lang="en-GB" dirty="0"/>
              <a:t> van </a:t>
            </a:r>
            <a:r>
              <a:rPr lang="en-GB" dirty="0" err="1"/>
              <a:t>artikel</a:t>
            </a:r>
            <a:r>
              <a:rPr lang="en-GB" dirty="0"/>
              <a:t> 8 door het </a:t>
            </a:r>
            <a:r>
              <a:rPr lang="en-GB" dirty="0" err="1"/>
              <a:t>aan</a:t>
            </a:r>
            <a:r>
              <a:rPr lang="en-GB" dirty="0"/>
              <a:t> </a:t>
            </a:r>
            <a:r>
              <a:rPr lang="en-GB" dirty="0" err="1"/>
              <a:t>te</a:t>
            </a:r>
            <a:r>
              <a:rPr lang="en-GB" dirty="0"/>
              <a:t> </a:t>
            </a:r>
            <a:r>
              <a:rPr lang="en-GB" dirty="0" err="1"/>
              <a:t>vullen</a:t>
            </a:r>
            <a:r>
              <a:rPr lang="en-GB" dirty="0"/>
              <a:t> met </a:t>
            </a:r>
            <a:r>
              <a:rPr lang="en-GB" dirty="0" err="1"/>
              <a:t>een</a:t>
            </a:r>
            <a:r>
              <a:rPr lang="en-GB" dirty="0"/>
              <a:t> </a:t>
            </a:r>
            <a:r>
              <a:rPr lang="en-GB" dirty="0" err="1"/>
              <a:t>onregelmatigheidstoeslag</a:t>
            </a:r>
            <a:r>
              <a:rPr lang="en-GB" dirty="0"/>
              <a:t> of </a:t>
            </a:r>
            <a:r>
              <a:rPr lang="en-GB" dirty="0" err="1"/>
              <a:t>andere</a:t>
            </a:r>
            <a:r>
              <a:rPr lang="en-GB" dirty="0"/>
              <a:t> </a:t>
            </a:r>
            <a:r>
              <a:rPr lang="en-GB" dirty="0" err="1"/>
              <a:t>aanvullende</a:t>
            </a:r>
            <a:r>
              <a:rPr lang="en-GB" dirty="0"/>
              <a:t> of </a:t>
            </a:r>
            <a:r>
              <a:rPr lang="en-GB" dirty="0" err="1"/>
              <a:t>variabele</a:t>
            </a:r>
            <a:r>
              <a:rPr lang="en-GB" dirty="0"/>
              <a:t> </a:t>
            </a:r>
            <a:r>
              <a:rPr lang="en-GB" dirty="0" err="1"/>
              <a:t>componenten</a:t>
            </a:r>
            <a:r>
              <a:rPr lang="en-GB" dirty="0"/>
              <a:t>. </a:t>
            </a:r>
          </a:p>
        </p:txBody>
      </p:sp>
      <p:sp>
        <p:nvSpPr>
          <p:cNvPr id="4" name="Tijdelijke aanduiding voor dianummer 3">
            <a:extLst>
              <a:ext uri="{FF2B5EF4-FFF2-40B4-BE49-F238E27FC236}">
                <a16:creationId xmlns:a16="http://schemas.microsoft.com/office/drawing/2014/main" id="{C79AF979-934E-002D-7777-DA30A545D903}"/>
              </a:ext>
            </a:extLst>
          </p:cNvPr>
          <p:cNvSpPr>
            <a:spLocks noGrp="1"/>
          </p:cNvSpPr>
          <p:nvPr>
            <p:ph type="sldNum" sz="quarter" idx="12"/>
          </p:nvPr>
        </p:nvSpPr>
        <p:spPr/>
        <p:txBody>
          <a:bodyPr/>
          <a:lstStyle/>
          <a:p>
            <a:fld id="{8C6BC05E-DB9A-EB4A-A776-575FA40369A3}" type="slidenum">
              <a:rPr lang="nl-NL" smtClean="0"/>
              <a:pPr/>
              <a:t>22</a:t>
            </a:fld>
            <a:endParaRPr lang="nl-NL"/>
          </a:p>
        </p:txBody>
      </p:sp>
    </p:spTree>
    <p:extLst>
      <p:ext uri="{BB962C8B-B14F-4D97-AF65-F5344CB8AC3E}">
        <p14:creationId xmlns:p14="http://schemas.microsoft.com/office/powerpoint/2010/main" val="1485766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0B3E2-13EE-C59F-DC7E-0365A42553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0495D9-FE83-C03B-CCBE-B3C0EA7A7496}"/>
              </a:ext>
            </a:extLst>
          </p:cNvPr>
          <p:cNvSpPr>
            <a:spLocks noGrp="1"/>
          </p:cNvSpPr>
          <p:nvPr>
            <p:ph type="title"/>
          </p:nvPr>
        </p:nvSpPr>
        <p:spPr>
          <a:xfrm>
            <a:off x="491525" y="396000"/>
            <a:ext cx="8361530" cy="576000"/>
          </a:xfrm>
        </p:spPr>
        <p:txBody>
          <a:bodyPr/>
          <a:lstStyle/>
          <a:p>
            <a:r>
              <a:rPr lang="nl-NL" dirty="0"/>
              <a:t>Wie het kleine niet eert…(Verzamelwet SZW 2027)</a:t>
            </a:r>
            <a:endParaRPr lang="en-GB" dirty="0"/>
          </a:p>
        </p:txBody>
      </p:sp>
      <p:sp>
        <p:nvSpPr>
          <p:cNvPr id="3" name="Tijdelijke aanduiding voor inhoud 2">
            <a:extLst>
              <a:ext uri="{FF2B5EF4-FFF2-40B4-BE49-F238E27FC236}">
                <a16:creationId xmlns:a16="http://schemas.microsoft.com/office/drawing/2014/main" id="{83BEDED9-8BBC-FD98-701E-5418CF55237C}"/>
              </a:ext>
            </a:extLst>
          </p:cNvPr>
          <p:cNvSpPr>
            <a:spLocks noGrp="1"/>
          </p:cNvSpPr>
          <p:nvPr>
            <p:ph idx="1"/>
          </p:nvPr>
        </p:nvSpPr>
        <p:spPr/>
        <p:txBody>
          <a:bodyPr/>
          <a:lstStyle/>
          <a:p>
            <a:r>
              <a:rPr lang="nl-NL" dirty="0"/>
              <a:t>Twee uitzonderingen: </a:t>
            </a:r>
          </a:p>
          <a:p>
            <a:pPr lvl="1"/>
            <a:r>
              <a:rPr lang="nl-NL" dirty="0"/>
              <a:t>Internationale detachering (6 lid 2 </a:t>
            </a:r>
            <a:r>
              <a:rPr lang="nl-NL" dirty="0" err="1"/>
              <a:t>Wml</a:t>
            </a:r>
            <a:r>
              <a:rPr lang="nl-NL" dirty="0"/>
              <a:t> nieuw): vergoedingen van noodzakelijke kosten, maar als dit niet blijkt uit arbeidsvoorwaarden dan telt de hele vergoeding niet mee als basisloon</a:t>
            </a:r>
          </a:p>
          <a:p>
            <a:pPr lvl="1"/>
            <a:endParaRPr lang="nl-NL" dirty="0"/>
          </a:p>
          <a:p>
            <a:pPr lvl="1"/>
            <a:r>
              <a:rPr lang="nl-NL" dirty="0"/>
              <a:t>Vakantiebijslag (14a </a:t>
            </a:r>
            <a:r>
              <a:rPr lang="nl-NL" dirty="0" err="1"/>
              <a:t>Wml</a:t>
            </a:r>
            <a:r>
              <a:rPr lang="nl-NL" dirty="0"/>
              <a:t> nieuw): </a:t>
            </a:r>
            <a:r>
              <a:rPr lang="en-GB" dirty="0"/>
              <a:t>Ten </a:t>
            </a:r>
            <a:r>
              <a:rPr lang="en-GB" dirty="0" err="1"/>
              <a:t>aanzien</a:t>
            </a:r>
            <a:r>
              <a:rPr lang="en-GB" dirty="0"/>
              <a:t> van de </a:t>
            </a:r>
            <a:r>
              <a:rPr lang="en-GB" dirty="0" err="1"/>
              <a:t>minimumvakantiebijslag</a:t>
            </a:r>
            <a:r>
              <a:rPr lang="en-GB" dirty="0"/>
              <a:t> is </a:t>
            </a:r>
            <a:r>
              <a:rPr lang="en-GB" dirty="0" err="1"/>
              <a:t>geen</a:t>
            </a:r>
            <a:r>
              <a:rPr lang="en-GB" dirty="0"/>
              <a:t> </a:t>
            </a:r>
            <a:r>
              <a:rPr lang="en-GB" dirty="0" err="1"/>
              <a:t>inhoudelijke</a:t>
            </a:r>
            <a:r>
              <a:rPr lang="en-GB" dirty="0"/>
              <a:t> </a:t>
            </a:r>
            <a:r>
              <a:rPr lang="en-GB" dirty="0" err="1"/>
              <a:t>wijziging</a:t>
            </a:r>
            <a:r>
              <a:rPr lang="en-GB" dirty="0"/>
              <a:t> </a:t>
            </a:r>
            <a:r>
              <a:rPr lang="en-GB" dirty="0" err="1"/>
              <a:t>beoogd</a:t>
            </a:r>
            <a:r>
              <a:rPr lang="en-GB" dirty="0"/>
              <a:t>, die </a:t>
            </a:r>
            <a:r>
              <a:rPr lang="en-GB" dirty="0" err="1"/>
              <a:t>artikel</a:t>
            </a:r>
            <a:r>
              <a:rPr lang="en-GB" dirty="0"/>
              <a:t> 6 </a:t>
            </a:r>
            <a:r>
              <a:rPr lang="en-GB" dirty="0" err="1"/>
              <a:t>wel</a:t>
            </a:r>
            <a:r>
              <a:rPr lang="en-GB" dirty="0"/>
              <a:t> </a:t>
            </a:r>
            <a:r>
              <a:rPr lang="en-GB" dirty="0" err="1"/>
              <a:t>inhoudt</a:t>
            </a:r>
            <a:r>
              <a:rPr lang="en-GB" dirty="0"/>
              <a:t>. </a:t>
            </a:r>
            <a:r>
              <a:rPr lang="en-GB" dirty="0" err="1"/>
              <a:t>Daarom</a:t>
            </a:r>
            <a:r>
              <a:rPr lang="en-GB" dirty="0"/>
              <a:t> </a:t>
            </a:r>
            <a:r>
              <a:rPr lang="en-GB" dirty="0" err="1"/>
              <a:t>komt</a:t>
            </a:r>
            <a:r>
              <a:rPr lang="en-GB" dirty="0"/>
              <a:t> </a:t>
            </a:r>
            <a:r>
              <a:rPr lang="en-GB" dirty="0" err="1"/>
              <a:t>voor</a:t>
            </a:r>
            <a:r>
              <a:rPr lang="en-GB" dirty="0"/>
              <a:t> de </a:t>
            </a:r>
            <a:r>
              <a:rPr lang="en-GB" dirty="0" err="1"/>
              <a:t>minimumvakantiebijslag</a:t>
            </a:r>
            <a:r>
              <a:rPr lang="en-GB" dirty="0"/>
              <a:t> </a:t>
            </a:r>
            <a:r>
              <a:rPr lang="en-GB" dirty="0" err="1"/>
              <a:t>een</a:t>
            </a:r>
            <a:r>
              <a:rPr lang="en-GB" dirty="0"/>
              <a:t> </a:t>
            </a:r>
            <a:r>
              <a:rPr lang="en-GB" dirty="0" err="1"/>
              <a:t>ander</a:t>
            </a:r>
            <a:r>
              <a:rPr lang="en-GB" dirty="0"/>
              <a:t> </a:t>
            </a:r>
            <a:r>
              <a:rPr lang="en-GB" dirty="0" err="1"/>
              <a:t>loonbegrip</a:t>
            </a:r>
            <a:r>
              <a:rPr lang="en-GB" dirty="0"/>
              <a:t> </a:t>
            </a:r>
            <a:r>
              <a:rPr lang="en-GB" dirty="0" err="1"/>
              <a:t>te</a:t>
            </a:r>
            <a:r>
              <a:rPr lang="en-GB" dirty="0"/>
              <a:t> </a:t>
            </a:r>
            <a:r>
              <a:rPr lang="en-GB" dirty="0" err="1"/>
              <a:t>gelden</a:t>
            </a:r>
            <a:r>
              <a:rPr lang="en-GB" dirty="0"/>
              <a:t>, in </a:t>
            </a:r>
            <a:r>
              <a:rPr lang="en-GB" dirty="0" err="1"/>
              <a:t>een</a:t>
            </a:r>
            <a:r>
              <a:rPr lang="en-GB" dirty="0"/>
              <a:t> </a:t>
            </a:r>
            <a:r>
              <a:rPr lang="en-GB" dirty="0" err="1"/>
              <a:t>nieuw</a:t>
            </a:r>
            <a:r>
              <a:rPr lang="en-GB" dirty="0"/>
              <a:t> Artikel 14a. (…) Ten </a:t>
            </a:r>
            <a:r>
              <a:rPr lang="en-GB" dirty="0" err="1"/>
              <a:t>eerste</a:t>
            </a:r>
            <a:r>
              <a:rPr lang="en-GB" dirty="0"/>
              <a:t> </a:t>
            </a:r>
            <a:r>
              <a:rPr lang="en-GB" dirty="0" err="1"/>
              <a:t>zij</a:t>
            </a:r>
            <a:r>
              <a:rPr lang="en-GB" dirty="0"/>
              <a:t> </a:t>
            </a:r>
            <a:r>
              <a:rPr lang="en-GB" dirty="0" err="1"/>
              <a:t>eraan</a:t>
            </a:r>
            <a:r>
              <a:rPr lang="en-GB" dirty="0"/>
              <a:t> </a:t>
            </a:r>
            <a:r>
              <a:rPr lang="en-GB" dirty="0" err="1"/>
              <a:t>herinnerd</a:t>
            </a:r>
            <a:r>
              <a:rPr lang="en-GB" dirty="0"/>
              <a:t> </a:t>
            </a:r>
            <a:r>
              <a:rPr lang="en-GB" dirty="0" err="1"/>
              <a:t>dat</a:t>
            </a:r>
            <a:r>
              <a:rPr lang="en-GB" dirty="0"/>
              <a:t> over </a:t>
            </a:r>
            <a:r>
              <a:rPr lang="en-GB" dirty="0" err="1"/>
              <a:t>looncomponenten</a:t>
            </a:r>
            <a:r>
              <a:rPr lang="en-GB" dirty="0"/>
              <a:t> </a:t>
            </a:r>
            <a:r>
              <a:rPr lang="en-GB" dirty="0" err="1"/>
              <a:t>als</a:t>
            </a:r>
            <a:r>
              <a:rPr lang="en-GB" dirty="0"/>
              <a:t> de </a:t>
            </a:r>
            <a:r>
              <a:rPr lang="en-GB" dirty="0" err="1"/>
              <a:t>ploegentoeslag</a:t>
            </a:r>
            <a:r>
              <a:rPr lang="en-GB" dirty="0"/>
              <a:t>, </a:t>
            </a:r>
            <a:r>
              <a:rPr lang="en-GB" dirty="0" err="1"/>
              <a:t>overwerkvergoeding</a:t>
            </a:r>
            <a:r>
              <a:rPr lang="en-GB" dirty="0"/>
              <a:t> </a:t>
            </a:r>
            <a:r>
              <a:rPr lang="en-GB" dirty="0" err="1"/>
              <a:t>en</a:t>
            </a:r>
            <a:r>
              <a:rPr lang="en-GB" dirty="0"/>
              <a:t> </a:t>
            </a:r>
            <a:r>
              <a:rPr lang="en-GB" dirty="0" err="1"/>
              <a:t>bonustoeslag</a:t>
            </a:r>
            <a:r>
              <a:rPr lang="en-GB" dirty="0"/>
              <a:t> in </a:t>
            </a:r>
            <a:r>
              <a:rPr lang="en-GB" dirty="0" err="1"/>
              <a:t>beginsel</a:t>
            </a:r>
            <a:r>
              <a:rPr lang="en-GB" dirty="0"/>
              <a:t> </a:t>
            </a:r>
            <a:r>
              <a:rPr lang="en-GB" dirty="0" err="1"/>
              <a:t>wél</a:t>
            </a:r>
            <a:r>
              <a:rPr lang="en-GB" dirty="0"/>
              <a:t> </a:t>
            </a:r>
            <a:r>
              <a:rPr lang="en-GB" dirty="0" err="1"/>
              <a:t>vakantiebijslag</a:t>
            </a:r>
            <a:r>
              <a:rPr lang="en-GB" dirty="0"/>
              <a:t> is verschuldigd,36 </a:t>
            </a:r>
            <a:r>
              <a:rPr lang="en-GB" dirty="0" err="1"/>
              <a:t>terwijl</a:t>
            </a:r>
            <a:r>
              <a:rPr lang="en-GB" dirty="0"/>
              <a:t> </a:t>
            </a:r>
            <a:r>
              <a:rPr lang="en-GB" dirty="0" err="1"/>
              <a:t>deze</a:t>
            </a:r>
            <a:r>
              <a:rPr lang="en-GB" dirty="0"/>
              <a:t> </a:t>
            </a:r>
            <a:r>
              <a:rPr lang="en-GB" dirty="0" err="1"/>
              <a:t>looncomponenten</a:t>
            </a:r>
            <a:r>
              <a:rPr lang="en-GB" dirty="0"/>
              <a:t> </a:t>
            </a:r>
            <a:r>
              <a:rPr lang="en-GB" dirty="0" err="1"/>
              <a:t>niet</a:t>
            </a:r>
            <a:r>
              <a:rPr lang="en-GB" dirty="0"/>
              <a:t> </a:t>
            </a:r>
            <a:r>
              <a:rPr lang="en-GB" dirty="0" err="1"/>
              <a:t>meer</a:t>
            </a:r>
            <a:r>
              <a:rPr lang="en-GB" dirty="0"/>
              <a:t> </a:t>
            </a:r>
            <a:r>
              <a:rPr lang="en-GB" dirty="0" err="1"/>
              <a:t>onder</a:t>
            </a:r>
            <a:r>
              <a:rPr lang="en-GB" dirty="0"/>
              <a:t> het </a:t>
            </a:r>
            <a:r>
              <a:rPr lang="en-GB" dirty="0" err="1"/>
              <a:t>loonbegrip</a:t>
            </a:r>
            <a:r>
              <a:rPr lang="en-GB" dirty="0"/>
              <a:t> van het </a:t>
            </a:r>
            <a:r>
              <a:rPr lang="en-GB" dirty="0" err="1"/>
              <a:t>voorgestelde</a:t>
            </a:r>
            <a:r>
              <a:rPr lang="en-GB" dirty="0"/>
              <a:t> </a:t>
            </a:r>
            <a:r>
              <a:rPr lang="en-GB" dirty="0" err="1"/>
              <a:t>artikel</a:t>
            </a:r>
            <a:r>
              <a:rPr lang="en-GB" dirty="0"/>
              <a:t> 6 </a:t>
            </a:r>
            <a:r>
              <a:rPr lang="en-GB" dirty="0" err="1"/>
              <a:t>zullen</a:t>
            </a:r>
            <a:r>
              <a:rPr lang="en-GB" dirty="0"/>
              <a:t> </a:t>
            </a:r>
            <a:r>
              <a:rPr lang="en-GB" dirty="0" err="1"/>
              <a:t>vallen</a:t>
            </a:r>
            <a:r>
              <a:rPr lang="en-GB" dirty="0"/>
              <a:t>.</a:t>
            </a:r>
          </a:p>
        </p:txBody>
      </p:sp>
      <p:sp>
        <p:nvSpPr>
          <p:cNvPr id="4" name="Tijdelijke aanduiding voor dianummer 3">
            <a:extLst>
              <a:ext uri="{FF2B5EF4-FFF2-40B4-BE49-F238E27FC236}">
                <a16:creationId xmlns:a16="http://schemas.microsoft.com/office/drawing/2014/main" id="{8369C7A1-EC21-7C73-6EA1-8031DD75FA75}"/>
              </a:ext>
            </a:extLst>
          </p:cNvPr>
          <p:cNvSpPr>
            <a:spLocks noGrp="1"/>
          </p:cNvSpPr>
          <p:nvPr>
            <p:ph type="sldNum" sz="quarter" idx="12"/>
          </p:nvPr>
        </p:nvSpPr>
        <p:spPr/>
        <p:txBody>
          <a:bodyPr/>
          <a:lstStyle/>
          <a:p>
            <a:fld id="{8C6BC05E-DB9A-EB4A-A776-575FA40369A3}" type="slidenum">
              <a:rPr lang="nl-NL" smtClean="0"/>
              <a:pPr/>
              <a:t>23</a:t>
            </a:fld>
            <a:endParaRPr lang="nl-NL"/>
          </a:p>
        </p:txBody>
      </p:sp>
    </p:spTree>
    <p:extLst>
      <p:ext uri="{BB962C8B-B14F-4D97-AF65-F5344CB8AC3E}">
        <p14:creationId xmlns:p14="http://schemas.microsoft.com/office/powerpoint/2010/main" val="2796173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descr="De Rechtspraak">
            <a:extLst>
              <a:ext uri="{FF2B5EF4-FFF2-40B4-BE49-F238E27FC236}">
                <a16:creationId xmlns:a16="http://schemas.microsoft.com/office/drawing/2014/main" id="{705D4EC8-8E99-F77A-300B-AD25CE2BE1C8}"/>
              </a:ext>
            </a:extLst>
          </p:cNvPr>
          <p:cNvPicPr>
            <a:picLocks noGrp="1" noChangeAspect="1"/>
          </p:cNvPicPr>
          <p:nvPr>
            <p:ph type="pic" idx="1"/>
          </p:nvPr>
        </p:nvPicPr>
        <p:blipFill>
          <a:blip r:embed="rId2"/>
          <a:stretch/>
        </p:blipFill>
        <p:spPr>
          <a:xfrm>
            <a:off x="1680391" y="675000"/>
            <a:ext cx="5794268" cy="3463613"/>
          </a:xfrm>
          <a:prstGeom prst="rect">
            <a:avLst/>
          </a:prstGeom>
          <a:noFill/>
        </p:spPr>
      </p:pic>
      <p:sp>
        <p:nvSpPr>
          <p:cNvPr id="13" name="Title 2">
            <a:extLst>
              <a:ext uri="{FF2B5EF4-FFF2-40B4-BE49-F238E27FC236}">
                <a16:creationId xmlns:a16="http://schemas.microsoft.com/office/drawing/2014/main" id="{DE797519-A23B-8F97-A1B1-F7624AF61F18}"/>
              </a:ext>
            </a:extLst>
          </p:cNvPr>
          <p:cNvSpPr>
            <a:spLocks noGrp="1"/>
          </p:cNvSpPr>
          <p:nvPr>
            <p:ph type="title"/>
          </p:nvPr>
        </p:nvSpPr>
        <p:spPr>
          <a:xfrm>
            <a:off x="491525" y="297000"/>
            <a:ext cx="8172000" cy="270000"/>
          </a:xfrm>
        </p:spPr>
        <p:txBody>
          <a:bodyPr/>
          <a:lstStyle/>
          <a:p>
            <a:endParaRPr lang="en-US"/>
          </a:p>
        </p:txBody>
      </p:sp>
    </p:spTree>
    <p:extLst>
      <p:ext uri="{BB962C8B-B14F-4D97-AF65-F5344CB8AC3E}">
        <p14:creationId xmlns:p14="http://schemas.microsoft.com/office/powerpoint/2010/main" val="521159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9F9B65FB-1E03-FC12-A1A1-4B23C48B79FD}"/>
              </a:ext>
            </a:extLst>
          </p:cNvPr>
          <p:cNvSpPr>
            <a:spLocks noGrp="1"/>
          </p:cNvSpPr>
          <p:nvPr>
            <p:ph type="title"/>
          </p:nvPr>
        </p:nvSpPr>
        <p:spPr>
          <a:xfrm>
            <a:off x="491525" y="396000"/>
            <a:ext cx="8172000" cy="576000"/>
          </a:xfrm>
        </p:spPr>
        <p:txBody>
          <a:bodyPr/>
          <a:lstStyle/>
          <a:p>
            <a:endParaRPr lang="en-US"/>
          </a:p>
        </p:txBody>
      </p:sp>
      <p:pic>
        <p:nvPicPr>
          <p:cNvPr id="1026" name="Picture 2" descr="Aantal faillissementen gestegen in april | CBS">
            <a:extLst>
              <a:ext uri="{FF2B5EF4-FFF2-40B4-BE49-F238E27FC236}">
                <a16:creationId xmlns:a16="http://schemas.microsoft.com/office/drawing/2014/main" id="{676CACCA-D663-74B7-B3FD-744D50BF4DC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29524" y="971551"/>
            <a:ext cx="6696000" cy="3348000"/>
          </a:xfrm>
          <a:prstGeom prst="rect">
            <a:avLst/>
          </a:prstGeom>
          <a:solidFill>
            <a:srgbClr val="FFFFFF"/>
          </a:solidFill>
        </p:spPr>
      </p:pic>
      <p:sp>
        <p:nvSpPr>
          <p:cNvPr id="4" name="Tijdelijke aanduiding voor dianummer 3">
            <a:extLst>
              <a:ext uri="{FF2B5EF4-FFF2-40B4-BE49-F238E27FC236}">
                <a16:creationId xmlns:a16="http://schemas.microsoft.com/office/drawing/2014/main" id="{86C29604-5E98-C741-617A-CA75939CD7C5}"/>
              </a:ext>
            </a:extLst>
          </p:cNvPr>
          <p:cNvSpPr>
            <a:spLocks noGrp="1"/>
          </p:cNvSpPr>
          <p:nvPr>
            <p:ph type="sldNum" sz="quarter" idx="12"/>
          </p:nvPr>
        </p:nvSpPr>
        <p:spPr>
          <a:xfrm>
            <a:off x="491525" y="4663178"/>
            <a:ext cx="324000" cy="180285"/>
          </a:xfrm>
        </p:spPr>
        <p:txBody>
          <a:bodyPr anchor="t">
            <a:normAutofit/>
          </a:bodyPr>
          <a:lstStyle/>
          <a:p>
            <a:pPr>
              <a:spcAft>
                <a:spcPts val="600"/>
              </a:spcAft>
            </a:pPr>
            <a:fld id="{8C6BC05E-DB9A-EB4A-A776-575FA40369A3}" type="slidenum">
              <a:rPr lang="nl-NL" smtClean="0"/>
              <a:pPr>
                <a:spcAft>
                  <a:spcPts val="600"/>
                </a:spcAft>
              </a:pPr>
              <a:t>25</a:t>
            </a:fld>
            <a:endParaRPr lang="nl-NL"/>
          </a:p>
        </p:txBody>
      </p:sp>
    </p:spTree>
    <p:extLst>
      <p:ext uri="{BB962C8B-B14F-4D97-AF65-F5344CB8AC3E}">
        <p14:creationId xmlns:p14="http://schemas.microsoft.com/office/powerpoint/2010/main" val="2945987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8EDD77-DCB1-D0FE-3CC2-265C9616CD6A}"/>
              </a:ext>
            </a:extLst>
          </p:cNvPr>
          <p:cNvSpPr>
            <a:spLocks noGrp="1"/>
          </p:cNvSpPr>
          <p:nvPr>
            <p:ph type="title"/>
          </p:nvPr>
        </p:nvSpPr>
        <p:spPr/>
        <p:txBody>
          <a:bodyPr/>
          <a:lstStyle/>
          <a:p>
            <a:r>
              <a:rPr lang="en-US" dirty="0"/>
              <a:t>HR 13 </a:t>
            </a:r>
            <a:r>
              <a:rPr lang="en-US" dirty="0" err="1"/>
              <a:t>feb</a:t>
            </a:r>
            <a:r>
              <a:rPr lang="en-US" dirty="0"/>
              <a:t> 2026 ECLI:NL:HR:2026:239</a:t>
            </a:r>
            <a:endParaRPr lang="nl-NL" dirty="0"/>
          </a:p>
        </p:txBody>
      </p:sp>
      <p:sp>
        <p:nvSpPr>
          <p:cNvPr id="3" name="Tijdelijke aanduiding voor inhoud 2">
            <a:extLst>
              <a:ext uri="{FF2B5EF4-FFF2-40B4-BE49-F238E27FC236}">
                <a16:creationId xmlns:a16="http://schemas.microsoft.com/office/drawing/2014/main" id="{344095B1-351A-FEF9-4E0E-833A56FB82BE}"/>
              </a:ext>
            </a:extLst>
          </p:cNvPr>
          <p:cNvSpPr>
            <a:spLocks noGrp="1"/>
          </p:cNvSpPr>
          <p:nvPr>
            <p:ph idx="1"/>
          </p:nvPr>
        </p:nvSpPr>
        <p:spPr/>
        <p:txBody>
          <a:bodyPr/>
          <a:lstStyle/>
          <a:p>
            <a:r>
              <a:rPr lang="nl-NL" b="1" dirty="0"/>
              <a:t>Wettelijke verhoging ook tijdens faillissement verschuldigd ondanks loongarantieregeling. Wettelijke verhoging vormt een preferente boedelschuld, wettelijke rente niet. Curator heeft jegens werknemers informatieplicht</a:t>
            </a:r>
          </a:p>
          <a:p>
            <a:endParaRPr lang="nl-NL" b="1" dirty="0"/>
          </a:p>
          <a:p>
            <a:r>
              <a:rPr lang="nl-NL" b="1" dirty="0"/>
              <a:t>Zie ook HR 22 mei 2026, </a:t>
            </a:r>
            <a:r>
              <a:rPr lang="nl-NL" dirty="0">
                <a:hlinkClick r:id="rId2"/>
              </a:rPr>
              <a:t>ECLI:NL:HR:2026:794</a:t>
            </a:r>
            <a:r>
              <a:rPr lang="nl-NL" dirty="0"/>
              <a:t> (informeren over inkomstenbelasting en feit van algemene bekendheid dat je ‘ergens’ belasting moet betalen)</a:t>
            </a:r>
          </a:p>
        </p:txBody>
      </p:sp>
      <p:sp>
        <p:nvSpPr>
          <p:cNvPr id="4" name="Tijdelijke aanduiding voor dianummer 3">
            <a:extLst>
              <a:ext uri="{FF2B5EF4-FFF2-40B4-BE49-F238E27FC236}">
                <a16:creationId xmlns:a16="http://schemas.microsoft.com/office/drawing/2014/main" id="{A32D79D5-2A6B-B32F-F70D-61ECBB67163A}"/>
              </a:ext>
            </a:extLst>
          </p:cNvPr>
          <p:cNvSpPr>
            <a:spLocks noGrp="1"/>
          </p:cNvSpPr>
          <p:nvPr>
            <p:ph type="sldNum" sz="quarter" idx="12"/>
          </p:nvPr>
        </p:nvSpPr>
        <p:spPr/>
        <p:txBody>
          <a:bodyPr/>
          <a:lstStyle/>
          <a:p>
            <a:fld id="{8C6BC05E-DB9A-EB4A-A776-575FA40369A3}" type="slidenum">
              <a:rPr lang="nl-NL" smtClean="0"/>
              <a:pPr/>
              <a:t>26</a:t>
            </a:fld>
            <a:endParaRPr lang="nl-NL"/>
          </a:p>
        </p:txBody>
      </p:sp>
    </p:spTree>
    <p:extLst>
      <p:ext uri="{BB962C8B-B14F-4D97-AF65-F5344CB8AC3E}">
        <p14:creationId xmlns:p14="http://schemas.microsoft.com/office/powerpoint/2010/main" val="419720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F7C7F-A396-072E-5A5E-09CB7AC409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564B67-2652-8C8A-4579-ACA718D5F56D}"/>
              </a:ext>
            </a:extLst>
          </p:cNvPr>
          <p:cNvSpPr>
            <a:spLocks noGrp="1"/>
          </p:cNvSpPr>
          <p:nvPr>
            <p:ph type="title"/>
          </p:nvPr>
        </p:nvSpPr>
        <p:spPr/>
        <p:txBody>
          <a:bodyPr/>
          <a:lstStyle/>
          <a:p>
            <a:r>
              <a:rPr lang="en-US" dirty="0" err="1"/>
              <a:t>Informatieplicht</a:t>
            </a:r>
            <a:r>
              <a:rPr lang="en-US" dirty="0"/>
              <a:t> </a:t>
            </a:r>
            <a:r>
              <a:rPr lang="en-US" dirty="0" err="1"/>
              <a:t>werkgever</a:t>
            </a:r>
            <a:endParaRPr lang="nl-NL" dirty="0"/>
          </a:p>
        </p:txBody>
      </p:sp>
      <p:sp>
        <p:nvSpPr>
          <p:cNvPr id="3" name="Tijdelijke aanduiding voor inhoud 2">
            <a:extLst>
              <a:ext uri="{FF2B5EF4-FFF2-40B4-BE49-F238E27FC236}">
                <a16:creationId xmlns:a16="http://schemas.microsoft.com/office/drawing/2014/main" id="{CAE7DA4E-B46E-2E66-924F-D9C6A7F687F4}"/>
              </a:ext>
            </a:extLst>
          </p:cNvPr>
          <p:cNvSpPr>
            <a:spLocks noGrp="1"/>
          </p:cNvSpPr>
          <p:nvPr>
            <p:ph idx="1"/>
          </p:nvPr>
        </p:nvSpPr>
        <p:spPr/>
        <p:txBody>
          <a:bodyPr/>
          <a:lstStyle/>
          <a:p>
            <a:endParaRPr lang="nl-NL" b="1" dirty="0"/>
          </a:p>
          <a:p>
            <a:r>
              <a:rPr lang="nl-NL" dirty="0"/>
              <a:t>Het moge zo zijn dat het initiatief voor het sluiten van de beëindigingsovereenkomst vervolgens van werknemer is uitgegaan, tegen de achtergrond van de zojuist geschetste feiten bracht de zorgvuldigheid die VU als werkgever tegenover haar werknemer, met wie een overeenkomst ter beëindiging van een langdurig dienstverband zou worden gesloten, in acht behoorde te nemen mee, dat VU zich de gerechtvaardigde belangen van werknemer aantrok en haar best deed te voorkomen dat werknemer zijn wil tot het sluiten van de beëindigingsovereenkomst zou bepalen op basis van onvolledige informatie, in het bijzonder met betrekking tot de nabije toekomst van VU, althans van de buitendienst waartoe hij behoorde.</a:t>
            </a:r>
          </a:p>
        </p:txBody>
      </p:sp>
      <p:sp>
        <p:nvSpPr>
          <p:cNvPr id="4" name="Tijdelijke aanduiding voor dianummer 3">
            <a:extLst>
              <a:ext uri="{FF2B5EF4-FFF2-40B4-BE49-F238E27FC236}">
                <a16:creationId xmlns:a16="http://schemas.microsoft.com/office/drawing/2014/main" id="{AABC0C8D-2E5E-E355-47F9-95ED4936813E}"/>
              </a:ext>
            </a:extLst>
          </p:cNvPr>
          <p:cNvSpPr>
            <a:spLocks noGrp="1"/>
          </p:cNvSpPr>
          <p:nvPr>
            <p:ph type="sldNum" sz="quarter" idx="12"/>
          </p:nvPr>
        </p:nvSpPr>
        <p:spPr/>
        <p:txBody>
          <a:bodyPr/>
          <a:lstStyle/>
          <a:p>
            <a:fld id="{8C6BC05E-DB9A-EB4A-A776-575FA40369A3}" type="slidenum">
              <a:rPr lang="nl-NL" smtClean="0"/>
              <a:pPr/>
              <a:t>27</a:t>
            </a:fld>
            <a:endParaRPr lang="nl-NL"/>
          </a:p>
        </p:txBody>
      </p:sp>
    </p:spTree>
    <p:extLst>
      <p:ext uri="{BB962C8B-B14F-4D97-AF65-F5344CB8AC3E}">
        <p14:creationId xmlns:p14="http://schemas.microsoft.com/office/powerpoint/2010/main" val="2854128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029DD-777D-AEBF-45D3-2A5EAD6150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633B37-2B19-2C92-38E6-ED08A40A803C}"/>
              </a:ext>
            </a:extLst>
          </p:cNvPr>
          <p:cNvSpPr>
            <a:spLocks noGrp="1"/>
          </p:cNvSpPr>
          <p:nvPr>
            <p:ph type="title"/>
          </p:nvPr>
        </p:nvSpPr>
        <p:spPr/>
        <p:txBody>
          <a:bodyPr/>
          <a:lstStyle/>
          <a:p>
            <a:r>
              <a:rPr lang="en-US" dirty="0" err="1"/>
              <a:t>Informatieplicht</a:t>
            </a:r>
            <a:r>
              <a:rPr lang="en-US" dirty="0"/>
              <a:t> </a:t>
            </a:r>
            <a:r>
              <a:rPr lang="en-US" dirty="0" err="1"/>
              <a:t>werkgever</a:t>
            </a:r>
            <a:endParaRPr lang="nl-NL" dirty="0"/>
          </a:p>
        </p:txBody>
      </p:sp>
      <p:sp>
        <p:nvSpPr>
          <p:cNvPr id="3" name="Tijdelijke aanduiding voor inhoud 2">
            <a:extLst>
              <a:ext uri="{FF2B5EF4-FFF2-40B4-BE49-F238E27FC236}">
                <a16:creationId xmlns:a16="http://schemas.microsoft.com/office/drawing/2014/main" id="{2AC8B597-7390-6709-A644-665D45FE760D}"/>
              </a:ext>
            </a:extLst>
          </p:cNvPr>
          <p:cNvSpPr>
            <a:spLocks noGrp="1"/>
          </p:cNvSpPr>
          <p:nvPr>
            <p:ph idx="1"/>
          </p:nvPr>
        </p:nvSpPr>
        <p:spPr/>
        <p:txBody>
          <a:bodyPr/>
          <a:lstStyle/>
          <a:p>
            <a:r>
              <a:rPr lang="nl-NL" dirty="0"/>
              <a:t>Hierbij klemt dat werknemer nog in augustus 2011 om een ontbindingsvergoeding op basis van C=1 had verzocht en de te sluiten beëindigingsovereenkomst in geen enkele beëindigingsvergoeding voorzag. Als zou moeten worden geoordeeld dat het VU in verband met het feit dat zij de ondernemingsraad nog niet om advies had gevraagd niet vrijstond werknemer mee te delen dat de buitendienst zou worden afgestoten en dat de daartoe behorende werknemers zouden moeten afvloeien (in welk geval het hun toekennen van een </a:t>
            </a:r>
            <a:r>
              <a:rPr lang="nl-NL" dirty="0" err="1"/>
              <a:t>beëindigings-vergoeding</a:t>
            </a:r>
            <a:r>
              <a:rPr lang="nl-NL" dirty="0"/>
              <a:t> in de rede lag), </a:t>
            </a:r>
            <a:r>
              <a:rPr lang="nl-NL" b="1" dirty="0">
                <a:solidFill>
                  <a:srgbClr val="FF0000"/>
                </a:solidFill>
              </a:rPr>
              <a:t>dan had zij werknemer ten minste in overweging moeten geven om vanwege toekomstige ontwikkelingen binnen VU, waarover zij hem thans nog geen mededelingen kon doen, op dit moment af te zien van het sluiten van </a:t>
            </a:r>
            <a:r>
              <a:rPr lang="nl-NL" dirty="0"/>
              <a:t>een beëindigings-overeenkomst. </a:t>
            </a:r>
          </a:p>
          <a:p>
            <a:r>
              <a:rPr lang="nl-NL" dirty="0"/>
              <a:t>(Hof Amsterdam 29 sept 2020, </a:t>
            </a:r>
            <a:r>
              <a:rPr lang="en-GB" dirty="0">
                <a:hlinkClick r:id="rId2"/>
              </a:rPr>
              <a:t>ECLI:NL:GHAMS:2020:2560</a:t>
            </a:r>
            <a:r>
              <a:rPr lang="en-GB" dirty="0"/>
              <a:t>) </a:t>
            </a:r>
            <a:endParaRPr lang="nl-NL" dirty="0"/>
          </a:p>
          <a:p>
            <a:endParaRPr lang="nl-NL" dirty="0"/>
          </a:p>
        </p:txBody>
      </p:sp>
      <p:sp>
        <p:nvSpPr>
          <p:cNvPr id="4" name="Tijdelijke aanduiding voor dianummer 3">
            <a:extLst>
              <a:ext uri="{FF2B5EF4-FFF2-40B4-BE49-F238E27FC236}">
                <a16:creationId xmlns:a16="http://schemas.microsoft.com/office/drawing/2014/main" id="{E03AAC0A-91B0-BDDB-90AF-0E953023F014}"/>
              </a:ext>
            </a:extLst>
          </p:cNvPr>
          <p:cNvSpPr>
            <a:spLocks noGrp="1"/>
          </p:cNvSpPr>
          <p:nvPr>
            <p:ph type="sldNum" sz="quarter" idx="12"/>
          </p:nvPr>
        </p:nvSpPr>
        <p:spPr/>
        <p:txBody>
          <a:bodyPr/>
          <a:lstStyle/>
          <a:p>
            <a:fld id="{8C6BC05E-DB9A-EB4A-A776-575FA40369A3}" type="slidenum">
              <a:rPr lang="nl-NL" smtClean="0"/>
              <a:pPr/>
              <a:t>28</a:t>
            </a:fld>
            <a:endParaRPr lang="nl-NL"/>
          </a:p>
        </p:txBody>
      </p:sp>
    </p:spTree>
    <p:extLst>
      <p:ext uri="{BB962C8B-B14F-4D97-AF65-F5344CB8AC3E}">
        <p14:creationId xmlns:p14="http://schemas.microsoft.com/office/powerpoint/2010/main" val="6491453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Zzp'er in de zorg niet duurder dan medewerker in loondienst - SoloPartners">
            <a:extLst>
              <a:ext uri="{FF2B5EF4-FFF2-40B4-BE49-F238E27FC236}">
                <a16:creationId xmlns:a16="http://schemas.microsoft.com/office/drawing/2014/main" id="{F121BF67-D710-6D4A-235C-0285D7476A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0488" y="162719"/>
            <a:ext cx="8963025" cy="4481512"/>
          </a:xfrm>
          <a:prstGeom prst="rect">
            <a:avLst/>
          </a:prstGeom>
          <a:solidFill>
            <a:srgbClr val="FFFFFF"/>
          </a:solidFill>
        </p:spPr>
      </p:pic>
    </p:spTree>
    <p:extLst>
      <p:ext uri="{BB962C8B-B14F-4D97-AF65-F5344CB8AC3E}">
        <p14:creationId xmlns:p14="http://schemas.microsoft.com/office/powerpoint/2010/main" val="2627213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0F9363-2EB0-70E9-0DE1-6E6EF26E397A}"/>
              </a:ext>
            </a:extLst>
          </p:cNvPr>
          <p:cNvSpPr>
            <a:spLocks noGrp="1"/>
          </p:cNvSpPr>
          <p:nvPr>
            <p:ph type="title"/>
          </p:nvPr>
        </p:nvSpPr>
        <p:spPr/>
        <p:txBody>
          <a:bodyPr/>
          <a:lstStyle/>
          <a:p>
            <a:r>
              <a:rPr lang="en-US" dirty="0"/>
              <a:t>HR 27 </a:t>
            </a:r>
            <a:r>
              <a:rPr lang="en-US" dirty="0" err="1"/>
              <a:t>maart</a:t>
            </a:r>
            <a:r>
              <a:rPr lang="en-US" dirty="0"/>
              <a:t> 2026, ECLI:NL:HR:2026:500</a:t>
            </a:r>
            <a:endParaRPr lang="nl-NL" dirty="0"/>
          </a:p>
        </p:txBody>
      </p:sp>
      <p:sp>
        <p:nvSpPr>
          <p:cNvPr id="3" name="Tijdelijke aanduiding voor inhoud 2">
            <a:extLst>
              <a:ext uri="{FF2B5EF4-FFF2-40B4-BE49-F238E27FC236}">
                <a16:creationId xmlns:a16="http://schemas.microsoft.com/office/drawing/2014/main" id="{691BEB7F-5682-0B4A-EAEF-09CDE98B7C8B}"/>
              </a:ext>
            </a:extLst>
          </p:cNvPr>
          <p:cNvSpPr>
            <a:spLocks noGrp="1"/>
          </p:cNvSpPr>
          <p:nvPr>
            <p:ph idx="1"/>
          </p:nvPr>
        </p:nvSpPr>
        <p:spPr/>
        <p:txBody>
          <a:bodyPr/>
          <a:lstStyle/>
          <a:p>
            <a:r>
              <a:rPr lang="nl-NL" dirty="0"/>
              <a:t>Voor zover het bestaan van een arbeidsovereenkomst in rechte wordt aangenomen, komt dan wel vaker de vraag op welk loon de werknemer recht heeft. Moet het overeengekomen zzp-uurtarief – dat in feite een ‘all-in beloning’ vormt – worden gehanteerd als brutoloon? En moet dat vervolgens worden vermeerderd met vakantiegeld, loon tijdens vakantie, eventuele cao-toeslagen, etc.? Dat hoeft niet zonder meer redelijk te zijn. Denkbaar is ook dat partijen weliswaar een zzp-tarief zijn overeengekomen, maar zij in het kader van de arbeidsovereenkomst geen loon hebben vastgesteld. In dat geval heeft de werknemer op grond van art. 7:618 BW aanspraak op het loon dat ten tijde van het sluiten van de arbeidsovereenkomst voor dergelijke arbeid gebruikelijk was (waartoe men te rade zou kunnen gaan bij de bedrijfstak-cao, als die er is). </a:t>
            </a:r>
          </a:p>
        </p:txBody>
      </p:sp>
      <p:sp>
        <p:nvSpPr>
          <p:cNvPr id="4" name="Tijdelijke aanduiding voor dianummer 3">
            <a:extLst>
              <a:ext uri="{FF2B5EF4-FFF2-40B4-BE49-F238E27FC236}">
                <a16:creationId xmlns:a16="http://schemas.microsoft.com/office/drawing/2014/main" id="{D37F095F-1CE5-BA44-CC82-17BACFBDE8FC}"/>
              </a:ext>
            </a:extLst>
          </p:cNvPr>
          <p:cNvSpPr>
            <a:spLocks noGrp="1"/>
          </p:cNvSpPr>
          <p:nvPr>
            <p:ph type="sldNum" sz="quarter" idx="12"/>
          </p:nvPr>
        </p:nvSpPr>
        <p:spPr/>
        <p:txBody>
          <a:bodyPr/>
          <a:lstStyle/>
          <a:p>
            <a:fld id="{8C6BC05E-DB9A-EB4A-A776-575FA40369A3}" type="slidenum">
              <a:rPr lang="nl-NL" smtClean="0"/>
              <a:pPr/>
              <a:t>30</a:t>
            </a:fld>
            <a:endParaRPr lang="nl-NL"/>
          </a:p>
        </p:txBody>
      </p:sp>
    </p:spTree>
    <p:extLst>
      <p:ext uri="{BB962C8B-B14F-4D97-AF65-F5344CB8AC3E}">
        <p14:creationId xmlns:p14="http://schemas.microsoft.com/office/powerpoint/2010/main" val="3774804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9AEA8-3E68-9806-6DF2-216652BBD64C}"/>
              </a:ext>
            </a:extLst>
          </p:cNvPr>
          <p:cNvSpPr>
            <a:spLocks noGrp="1"/>
          </p:cNvSpPr>
          <p:nvPr>
            <p:ph type="title"/>
          </p:nvPr>
        </p:nvSpPr>
        <p:spPr/>
        <p:txBody>
          <a:bodyPr/>
          <a:lstStyle/>
          <a:p>
            <a:r>
              <a:rPr lang="nl-NL" dirty="0"/>
              <a:t>Einde ABN Amro? </a:t>
            </a:r>
            <a:endParaRPr lang="en-GB" dirty="0"/>
          </a:p>
        </p:txBody>
      </p:sp>
      <p:sp>
        <p:nvSpPr>
          <p:cNvPr id="3" name="Tijdelijke aanduiding voor inhoud 2">
            <a:extLst>
              <a:ext uri="{FF2B5EF4-FFF2-40B4-BE49-F238E27FC236}">
                <a16:creationId xmlns:a16="http://schemas.microsoft.com/office/drawing/2014/main" id="{3417A0EB-D36C-6F63-AA3F-93CBF26DEC2A}"/>
              </a:ext>
            </a:extLst>
          </p:cNvPr>
          <p:cNvSpPr>
            <a:spLocks noGrp="1"/>
          </p:cNvSpPr>
          <p:nvPr>
            <p:ph idx="1"/>
          </p:nvPr>
        </p:nvSpPr>
        <p:spPr/>
        <p:txBody>
          <a:bodyPr/>
          <a:lstStyle/>
          <a:p>
            <a:endParaRPr lang="en-GB"/>
          </a:p>
        </p:txBody>
      </p:sp>
      <p:sp>
        <p:nvSpPr>
          <p:cNvPr id="4" name="Tijdelijke aanduiding voor dianummer 3">
            <a:extLst>
              <a:ext uri="{FF2B5EF4-FFF2-40B4-BE49-F238E27FC236}">
                <a16:creationId xmlns:a16="http://schemas.microsoft.com/office/drawing/2014/main" id="{8935752D-79C2-F07E-78F9-32CFF62DE0D0}"/>
              </a:ext>
            </a:extLst>
          </p:cNvPr>
          <p:cNvSpPr>
            <a:spLocks noGrp="1"/>
          </p:cNvSpPr>
          <p:nvPr>
            <p:ph type="sldNum" sz="quarter" idx="12"/>
          </p:nvPr>
        </p:nvSpPr>
        <p:spPr/>
        <p:txBody>
          <a:bodyPr/>
          <a:lstStyle/>
          <a:p>
            <a:fld id="{8C6BC05E-DB9A-EB4A-A776-575FA40369A3}" type="slidenum">
              <a:rPr lang="nl-NL" smtClean="0"/>
              <a:pPr/>
              <a:t>31</a:t>
            </a:fld>
            <a:endParaRPr lang="nl-NL"/>
          </a:p>
        </p:txBody>
      </p:sp>
    </p:spTree>
    <p:extLst>
      <p:ext uri="{BB962C8B-B14F-4D97-AF65-F5344CB8AC3E}">
        <p14:creationId xmlns:p14="http://schemas.microsoft.com/office/powerpoint/2010/main" val="967320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E058-092D-F2F8-19E5-E687558B1EE2}"/>
              </a:ext>
            </a:extLst>
          </p:cNvPr>
          <p:cNvSpPr>
            <a:spLocks noGrp="1"/>
          </p:cNvSpPr>
          <p:nvPr>
            <p:ph type="title"/>
          </p:nvPr>
        </p:nvSpPr>
        <p:spPr/>
        <p:txBody>
          <a:bodyPr/>
          <a:lstStyle/>
          <a:p>
            <a:r>
              <a:rPr lang="nl-NL" sz="2800" b="1" dirty="0" err="1">
                <a:solidFill>
                  <a:srgbClr val="BC0436"/>
                </a:solidFill>
                <a:effectLst/>
                <a:latin typeface="Arial" panose="020B0604020202020204" pitchFamily="34" charset="0"/>
                <a:ea typeface="Times New Roman" panose="02020603050405020304" pitchFamily="18" charset="0"/>
                <a:cs typeface="Times New Roman" panose="02020603050405020304" pitchFamily="18" charset="0"/>
              </a:rPr>
              <a:t>HvJ</a:t>
            </a:r>
            <a:r>
              <a:rPr lang="nl-NL" sz="2800" b="1" dirty="0">
                <a:solidFill>
                  <a:srgbClr val="BC0436"/>
                </a:solidFill>
                <a:effectLst/>
                <a:latin typeface="Arial" panose="020B0604020202020204" pitchFamily="34" charset="0"/>
                <a:ea typeface="Times New Roman" panose="02020603050405020304" pitchFamily="18" charset="0"/>
                <a:cs typeface="Times New Roman" panose="02020603050405020304" pitchFamily="18" charset="0"/>
              </a:rPr>
              <a:t> EU: Uitzendarbeid moet tijdelijk zijn</a:t>
            </a:r>
            <a:br>
              <a:rPr lang="nl-NL" sz="2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nl-NL" dirty="0"/>
          </a:p>
        </p:txBody>
      </p:sp>
      <p:sp>
        <p:nvSpPr>
          <p:cNvPr id="3" name="Content Placeholder 2">
            <a:extLst>
              <a:ext uri="{FF2B5EF4-FFF2-40B4-BE49-F238E27FC236}">
                <a16:creationId xmlns:a16="http://schemas.microsoft.com/office/drawing/2014/main" id="{CB6E021F-96A5-4DBA-3E48-E915A21C9054}"/>
              </a:ext>
            </a:extLst>
          </p:cNvPr>
          <p:cNvSpPr>
            <a:spLocks noGrp="1"/>
          </p:cNvSpPr>
          <p:nvPr>
            <p:ph idx="1"/>
          </p:nvPr>
        </p:nvSpPr>
        <p:spPr/>
        <p:txBody>
          <a:bodyPr/>
          <a:lstStyle/>
          <a:p>
            <a:pPr>
              <a:lnSpc>
                <a:spcPct val="107000"/>
              </a:lnSpc>
              <a:spcAft>
                <a:spcPts val="800"/>
              </a:spcAft>
            </a:pPr>
            <a:r>
              <a:rPr lang="nl-NL" sz="1800" dirty="0">
                <a:effectLst/>
                <a:latin typeface="Arial" panose="020B0604020202020204" pitchFamily="34" charset="0"/>
                <a:ea typeface="Calibri" panose="020F0502020204030204" pitchFamily="34" charset="0"/>
                <a:cs typeface="Times New Roman" panose="02020603050405020304" pitchFamily="18" charset="0"/>
              </a:rPr>
              <a:t>NP/Daimler AG, Mercedes-Benz Werk Berlin</a:t>
            </a:r>
            <a:br>
              <a:rPr lang="nl-NL" sz="1800" dirty="0">
                <a:effectLst/>
                <a:latin typeface="Arial" panose="020B0604020202020204" pitchFamily="34" charset="0"/>
                <a:ea typeface="Calibri" panose="020F0502020204030204" pitchFamily="34" charset="0"/>
                <a:cs typeface="Times New Roman" panose="02020603050405020304" pitchFamily="18" charset="0"/>
              </a:rPr>
            </a:br>
            <a:r>
              <a:rPr lang="nl-NL" sz="1800" dirty="0">
                <a:effectLst/>
                <a:latin typeface="Arial" panose="020B0604020202020204" pitchFamily="34" charset="0"/>
                <a:ea typeface="Calibri" panose="020F0502020204030204" pitchFamily="34" charset="0"/>
                <a:cs typeface="Times New Roman" panose="02020603050405020304" pitchFamily="18" charset="0"/>
              </a:rPr>
              <a:t>Hof van Justitie van de Europese Unie, 17 maart 2022</a:t>
            </a:r>
            <a:br>
              <a:rPr lang="nl-NL" sz="1800" dirty="0">
                <a:effectLst/>
                <a:latin typeface="Arial" panose="020B0604020202020204" pitchFamily="34" charset="0"/>
                <a:ea typeface="Calibri" panose="020F0502020204030204" pitchFamily="34" charset="0"/>
                <a:cs typeface="Times New Roman" panose="02020603050405020304" pitchFamily="18" charset="0"/>
              </a:rPr>
            </a:br>
            <a:r>
              <a:rPr lang="nl-NL" sz="1800" u="sng" dirty="0">
                <a:solidFill>
                  <a:srgbClr val="C73434"/>
                </a:solidFill>
                <a:effectLst/>
                <a:latin typeface="Arial" panose="020B0604020202020204" pitchFamily="34" charset="0"/>
                <a:ea typeface="Calibri" panose="020F0502020204030204" pitchFamily="34" charset="0"/>
                <a:cs typeface="Times New Roman" panose="02020603050405020304" pitchFamily="18" charset="0"/>
                <a:hlinkClick r:id="rId2"/>
              </a:rPr>
              <a:t>ECLI:EU:C:2022:196</a:t>
            </a:r>
            <a:r>
              <a:rPr lang="nl-NL" sz="1800" u="sng" dirty="0">
                <a:solidFill>
                  <a:srgbClr val="C73434"/>
                </a:solidFill>
                <a:effectLst/>
                <a:latin typeface="Arial" panose="020B0604020202020204" pitchFamily="34" charset="0"/>
                <a:ea typeface="Calibri" panose="020F0502020204030204" pitchFamily="34" charset="0"/>
                <a:cs typeface="Times New Roman" panose="02020603050405020304" pitchFamily="18" charset="0"/>
              </a:rPr>
              <a:t>  en opnieuw in : </a:t>
            </a:r>
            <a:r>
              <a:rPr lang="nl-NL" sz="1800" dirty="0" err="1">
                <a:solidFill>
                  <a:srgbClr val="000000"/>
                </a:solidFill>
                <a:effectLst/>
                <a:latin typeface="Brando"/>
                <a:ea typeface="Times New Roman" panose="02020603050405020304" pitchFamily="18" charset="0"/>
              </a:rPr>
              <a:t>HvJ</a:t>
            </a:r>
            <a:r>
              <a:rPr lang="nl-NL" sz="1800" dirty="0">
                <a:solidFill>
                  <a:srgbClr val="000000"/>
                </a:solidFill>
                <a:effectLst/>
                <a:latin typeface="Brando"/>
                <a:ea typeface="Times New Roman" panose="02020603050405020304" pitchFamily="18" charset="0"/>
              </a:rPr>
              <a:t> EU 22 juni 2023, C‑427/21</a:t>
            </a:r>
            <a:endParaRPr lang="nl-NL" sz="1800" dirty="0">
              <a:effectLst/>
              <a:latin typeface="Times New Roman" panose="02020603050405020304" pitchFamily="18" charset="0"/>
              <a:ea typeface="Times New Roman" panose="02020603050405020304" pitchFamily="18" charset="0"/>
            </a:endParaRPr>
          </a:p>
          <a:p>
            <a:pPr marL="0" indent="0">
              <a:lnSpc>
                <a:spcPct val="107000"/>
              </a:lnSpc>
              <a:spcAft>
                <a:spcPts val="800"/>
              </a:spcAft>
              <a:buNone/>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Uitzendarbeid dient tijdelijk te zijn.</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Slide Number Placeholder 3">
            <a:extLst>
              <a:ext uri="{FF2B5EF4-FFF2-40B4-BE49-F238E27FC236}">
                <a16:creationId xmlns:a16="http://schemas.microsoft.com/office/drawing/2014/main" id="{487DD228-4D3D-1A83-635C-1E9162EA5EFB}"/>
              </a:ext>
            </a:extLst>
          </p:cNvPr>
          <p:cNvSpPr>
            <a:spLocks noGrp="1"/>
          </p:cNvSpPr>
          <p:nvPr>
            <p:ph type="sldNum" sz="quarter" idx="12"/>
          </p:nvPr>
        </p:nvSpPr>
        <p:spPr/>
        <p:txBody>
          <a:bodyPr/>
          <a:lstStyle/>
          <a:p>
            <a:fld id="{8C6BC05E-DB9A-EB4A-A776-575FA40369A3}" type="slidenum">
              <a:rPr lang="nl-NL" smtClean="0"/>
              <a:pPr/>
              <a:t>32</a:t>
            </a:fld>
            <a:endParaRPr lang="nl-NL"/>
          </a:p>
        </p:txBody>
      </p:sp>
    </p:spTree>
    <p:extLst>
      <p:ext uri="{BB962C8B-B14F-4D97-AF65-F5344CB8AC3E}">
        <p14:creationId xmlns:p14="http://schemas.microsoft.com/office/powerpoint/2010/main" val="3610774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E715C-08F1-B8B9-3421-8D90346866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9B9FCA-CA1D-91A7-99C6-B9846EC34CA6}"/>
              </a:ext>
            </a:extLst>
          </p:cNvPr>
          <p:cNvSpPr>
            <a:spLocks noGrp="1"/>
          </p:cNvSpPr>
          <p:nvPr>
            <p:ph type="title"/>
          </p:nvPr>
        </p:nvSpPr>
        <p:spPr/>
        <p:txBody>
          <a:bodyPr/>
          <a:lstStyle/>
          <a:p>
            <a:r>
              <a:rPr lang="en-US" dirty="0" err="1"/>
              <a:t>Uitzending</a:t>
            </a:r>
            <a:r>
              <a:rPr lang="en-US" dirty="0"/>
              <a:t> </a:t>
            </a:r>
            <a:r>
              <a:rPr lang="en-US" dirty="0" err="1"/>
              <a:t>en</a:t>
            </a:r>
            <a:r>
              <a:rPr lang="en-US" dirty="0"/>
              <a:t> </a:t>
            </a:r>
            <a:r>
              <a:rPr lang="en-US" dirty="0" err="1"/>
              <a:t>tijdelijkheid</a:t>
            </a:r>
            <a:r>
              <a:rPr lang="en-US" dirty="0"/>
              <a:t> – </a:t>
            </a:r>
            <a:r>
              <a:rPr lang="en-US" dirty="0" err="1"/>
              <a:t>Upfield-zaak</a:t>
            </a:r>
            <a:endParaRPr lang="nl-NL" dirty="0"/>
          </a:p>
        </p:txBody>
      </p:sp>
      <p:sp>
        <p:nvSpPr>
          <p:cNvPr id="3" name="Tijdelijke aanduiding voor inhoud 2">
            <a:extLst>
              <a:ext uri="{FF2B5EF4-FFF2-40B4-BE49-F238E27FC236}">
                <a16:creationId xmlns:a16="http://schemas.microsoft.com/office/drawing/2014/main" id="{1D31F430-ED42-F0A0-4B36-C4C2C1039390}"/>
              </a:ext>
            </a:extLst>
          </p:cNvPr>
          <p:cNvSpPr>
            <a:spLocks noGrp="1"/>
          </p:cNvSpPr>
          <p:nvPr>
            <p:ph idx="1"/>
          </p:nvPr>
        </p:nvSpPr>
        <p:spPr/>
        <p:txBody>
          <a:bodyPr/>
          <a:lstStyle/>
          <a:p>
            <a:r>
              <a:rPr lang="nl-NL" b="1" dirty="0">
                <a:hlinkClick r:id="rId2"/>
              </a:rPr>
              <a:t>ECLI:NL:HR:2025:1733 Hoge Raad, 21-11-2025, 24/03307</a:t>
            </a:r>
            <a:endParaRPr lang="nl-NL" dirty="0"/>
          </a:p>
        </p:txBody>
      </p:sp>
      <p:sp>
        <p:nvSpPr>
          <p:cNvPr id="4" name="Tijdelijke aanduiding voor dianummer 3">
            <a:extLst>
              <a:ext uri="{FF2B5EF4-FFF2-40B4-BE49-F238E27FC236}">
                <a16:creationId xmlns:a16="http://schemas.microsoft.com/office/drawing/2014/main" id="{97DE1E4C-C920-4207-B8B6-0E815CA2C3D7}"/>
              </a:ext>
            </a:extLst>
          </p:cNvPr>
          <p:cNvSpPr>
            <a:spLocks noGrp="1"/>
          </p:cNvSpPr>
          <p:nvPr>
            <p:ph type="sldNum" sz="quarter" idx="12"/>
          </p:nvPr>
        </p:nvSpPr>
        <p:spPr/>
        <p:txBody>
          <a:bodyPr/>
          <a:lstStyle/>
          <a:p>
            <a:fld id="{8C6BC05E-DB9A-EB4A-A776-575FA40369A3}" type="slidenum">
              <a:rPr lang="nl-NL" smtClean="0"/>
              <a:pPr/>
              <a:t>33</a:t>
            </a:fld>
            <a:endParaRPr lang="nl-NL"/>
          </a:p>
        </p:txBody>
      </p:sp>
    </p:spTree>
    <p:extLst>
      <p:ext uri="{BB962C8B-B14F-4D97-AF65-F5344CB8AC3E}">
        <p14:creationId xmlns:p14="http://schemas.microsoft.com/office/powerpoint/2010/main" val="3007179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B3668-3DA6-8BC3-3137-CB7EA90FB4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CC5074-67BA-268D-F35F-0EE5A2ABF9BE}"/>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18C5C78B-DC78-FD2F-E214-E1FF53F92589}"/>
              </a:ext>
            </a:extLst>
          </p:cNvPr>
          <p:cNvSpPr>
            <a:spLocks noGrp="1"/>
          </p:cNvSpPr>
          <p:nvPr>
            <p:ph idx="1"/>
          </p:nvPr>
        </p:nvSpPr>
        <p:spPr>
          <a:xfrm>
            <a:off x="262924" y="122465"/>
            <a:ext cx="8660640" cy="3348000"/>
          </a:xfrm>
        </p:spPr>
        <p:txBody>
          <a:bodyPr/>
          <a:lstStyle/>
          <a:p>
            <a:r>
              <a:rPr lang="nl-NL" dirty="0"/>
              <a:t>3.3.2 De onderdelen lenen zich voor gezamenlijke behandeling. Uit de hiervoor in 3.1.4-3.1.5 weergegeven rechtspraak van het </a:t>
            </a:r>
            <a:r>
              <a:rPr lang="nl-NL" dirty="0" err="1"/>
              <a:t>HvJEU</a:t>
            </a:r>
            <a:r>
              <a:rPr lang="nl-NL" dirty="0"/>
              <a:t> volgt dat volgens de Uitzendrichtlijn de tijdelijke aard van de uitzendarbeid moet worden gewaarborgd. Dat uitgangspunt geldt ongeacht of er sprake is van één doorlopende opdracht dan wel van een aantal achtereenvolgende opdrachten. Hieruit valt af te leiden dat hetgeen het </a:t>
            </a:r>
            <a:r>
              <a:rPr lang="nl-NL" dirty="0" err="1"/>
              <a:t>HvJEU</a:t>
            </a:r>
            <a:r>
              <a:rPr lang="nl-NL" dirty="0"/>
              <a:t> in punt 63 van het arrest Daimler heeft overwogen voor achtereenvolgende opdrachten, ook geldt indien de werkzaamheden van de uitzendkracht bij de inlenende onderneming een tijdelijk karakter missen zonder dat sprake is van achtereenvolgende opdrachten. </a:t>
            </a:r>
            <a:r>
              <a:rPr lang="nl-NL" dirty="0">
                <a:solidFill>
                  <a:srgbClr val="FF0000"/>
                </a:solidFill>
              </a:rPr>
              <a:t>Aangenomen moet dus worden dat er sprake is van misbruik van de uitzendovereenkomst indien de duur van de activiteit van de uitzendkracht bij de inlenende onderneming langer is dan wat – gelet op alle relevante omstandigheden – redelijkerwijs als “tijdelijk” kan worden aangemerkt, en voor de daadwerkelijke duur van de terbeschikkingstelling geen objectieve verklaring wordt gegeven. </a:t>
            </a:r>
            <a:r>
              <a:rPr lang="nl-NL" dirty="0"/>
              <a:t>De onderdelen falen voor zover zij op een andere rechtsopvatting berusten.</a:t>
            </a:r>
          </a:p>
          <a:p>
            <a:endParaRPr lang="nl-NL" dirty="0"/>
          </a:p>
        </p:txBody>
      </p:sp>
      <p:sp>
        <p:nvSpPr>
          <p:cNvPr id="4" name="Tijdelijke aanduiding voor dianummer 3">
            <a:extLst>
              <a:ext uri="{FF2B5EF4-FFF2-40B4-BE49-F238E27FC236}">
                <a16:creationId xmlns:a16="http://schemas.microsoft.com/office/drawing/2014/main" id="{44F1AD6B-55B4-C495-FC50-1C620542DDDE}"/>
              </a:ext>
            </a:extLst>
          </p:cNvPr>
          <p:cNvSpPr>
            <a:spLocks noGrp="1"/>
          </p:cNvSpPr>
          <p:nvPr>
            <p:ph type="sldNum" sz="quarter" idx="12"/>
          </p:nvPr>
        </p:nvSpPr>
        <p:spPr/>
        <p:txBody>
          <a:bodyPr/>
          <a:lstStyle/>
          <a:p>
            <a:fld id="{8C6BC05E-DB9A-EB4A-A776-575FA40369A3}" type="slidenum">
              <a:rPr lang="nl-NL" smtClean="0"/>
              <a:pPr/>
              <a:t>34</a:t>
            </a:fld>
            <a:endParaRPr lang="nl-NL"/>
          </a:p>
        </p:txBody>
      </p:sp>
    </p:spTree>
    <p:extLst>
      <p:ext uri="{BB962C8B-B14F-4D97-AF65-F5344CB8AC3E}">
        <p14:creationId xmlns:p14="http://schemas.microsoft.com/office/powerpoint/2010/main" val="2270485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33FCE-DF33-BCED-3672-8016581BF4B7}"/>
              </a:ext>
            </a:extLst>
          </p:cNvPr>
          <p:cNvSpPr>
            <a:spLocks noGrp="1"/>
          </p:cNvSpPr>
          <p:nvPr>
            <p:ph type="title"/>
          </p:nvPr>
        </p:nvSpPr>
        <p:spPr/>
        <p:txBody>
          <a:bodyPr/>
          <a:lstStyle/>
          <a:p>
            <a:r>
              <a:rPr lang="en-US" dirty="0" err="1"/>
              <a:t>Waarover</a:t>
            </a:r>
            <a:r>
              <a:rPr lang="en-US" dirty="0"/>
              <a:t> </a:t>
            </a:r>
            <a:r>
              <a:rPr lang="en-US" dirty="0" err="1"/>
              <a:t>zweeg</a:t>
            </a:r>
            <a:r>
              <a:rPr lang="en-US" dirty="0"/>
              <a:t> de Hoge Raad?</a:t>
            </a:r>
            <a:endParaRPr lang="nl-NL" dirty="0"/>
          </a:p>
        </p:txBody>
      </p:sp>
      <p:sp>
        <p:nvSpPr>
          <p:cNvPr id="3" name="Tijdelijke aanduiding voor inhoud 2">
            <a:extLst>
              <a:ext uri="{FF2B5EF4-FFF2-40B4-BE49-F238E27FC236}">
                <a16:creationId xmlns:a16="http://schemas.microsoft.com/office/drawing/2014/main" id="{EE35208E-E545-4F82-0C48-BF13EA861589}"/>
              </a:ext>
            </a:extLst>
          </p:cNvPr>
          <p:cNvSpPr>
            <a:spLocks noGrp="1"/>
          </p:cNvSpPr>
          <p:nvPr>
            <p:ph idx="1"/>
          </p:nvPr>
        </p:nvSpPr>
        <p:spPr/>
        <p:txBody>
          <a:bodyPr/>
          <a:lstStyle/>
          <a:p>
            <a:r>
              <a:rPr lang="en-US" dirty="0"/>
              <a:t>ABN Amro/Malhi… die </a:t>
            </a:r>
            <a:r>
              <a:rPr lang="en-US" dirty="0" err="1"/>
              <a:t>vraag</a:t>
            </a:r>
            <a:r>
              <a:rPr lang="en-US" dirty="0"/>
              <a:t> lag </a:t>
            </a:r>
            <a:r>
              <a:rPr lang="en-US" dirty="0" err="1"/>
              <a:t>simpelweg</a:t>
            </a:r>
            <a:r>
              <a:rPr lang="en-US" dirty="0"/>
              <a:t> </a:t>
            </a:r>
            <a:r>
              <a:rPr lang="en-US" dirty="0" err="1"/>
              <a:t>niet</a:t>
            </a:r>
            <a:r>
              <a:rPr lang="en-US" dirty="0"/>
              <a:t> </a:t>
            </a:r>
            <a:r>
              <a:rPr lang="en-US" dirty="0" err="1"/>
              <a:t>voor</a:t>
            </a:r>
            <a:r>
              <a:rPr lang="en-US" dirty="0"/>
              <a:t> in </a:t>
            </a:r>
            <a:r>
              <a:rPr lang="en-US" dirty="0" err="1"/>
              <a:t>cassatie</a:t>
            </a:r>
            <a:r>
              <a:rPr lang="en-US" dirty="0"/>
              <a:t>.</a:t>
            </a:r>
            <a:endParaRPr lang="nl-NL" dirty="0"/>
          </a:p>
        </p:txBody>
      </p:sp>
      <p:sp>
        <p:nvSpPr>
          <p:cNvPr id="4" name="Tijdelijke aanduiding voor dianummer 3">
            <a:extLst>
              <a:ext uri="{FF2B5EF4-FFF2-40B4-BE49-F238E27FC236}">
                <a16:creationId xmlns:a16="http://schemas.microsoft.com/office/drawing/2014/main" id="{BA9A827D-69F3-87CD-D92C-3AF8218A15A7}"/>
              </a:ext>
            </a:extLst>
          </p:cNvPr>
          <p:cNvSpPr>
            <a:spLocks noGrp="1"/>
          </p:cNvSpPr>
          <p:nvPr>
            <p:ph type="sldNum" sz="quarter" idx="12"/>
          </p:nvPr>
        </p:nvSpPr>
        <p:spPr/>
        <p:txBody>
          <a:bodyPr/>
          <a:lstStyle/>
          <a:p>
            <a:fld id="{8C6BC05E-DB9A-EB4A-A776-575FA40369A3}" type="slidenum">
              <a:rPr lang="nl-NL" smtClean="0"/>
              <a:pPr/>
              <a:t>35</a:t>
            </a:fld>
            <a:endParaRPr lang="nl-NL"/>
          </a:p>
        </p:txBody>
      </p:sp>
    </p:spTree>
    <p:extLst>
      <p:ext uri="{BB962C8B-B14F-4D97-AF65-F5344CB8AC3E}">
        <p14:creationId xmlns:p14="http://schemas.microsoft.com/office/powerpoint/2010/main" val="429599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2C4177E-82AB-2E9B-B1A3-405A051B1343}"/>
              </a:ext>
            </a:extLst>
          </p:cNvPr>
          <p:cNvSpPr>
            <a:spLocks noGrp="1"/>
          </p:cNvSpPr>
          <p:nvPr>
            <p:ph idx="1"/>
          </p:nvPr>
        </p:nvSpPr>
        <p:spPr/>
        <p:txBody>
          <a:bodyPr/>
          <a:lstStyle/>
          <a:p>
            <a:r>
              <a:rPr lang="nl-NL" i="1" dirty="0"/>
              <a:t>De sectorspecifieke kenmerken</a:t>
            </a:r>
          </a:p>
          <a:p>
            <a:r>
              <a:rPr lang="nl-NL" dirty="0"/>
              <a:t>4.14. De kantonrechter wil zeker aannemen dat AH – evenals andere bedrijven in de supermarkt- en logistieke sector – voor haar bedrijfsvoering in hoge mate afhankelijk is van de terbeschikkingstelling van arbeidsmigranten in het kader van uitzendwerk. AH heeft echter niet toegelicht waarom hieruit zou volgen dat een onafgebroken periode van zeven jaren en vier maanden binnen de sector nog steeds als tijdelijk zou kunnen en moeten worden aangemerkt.</a:t>
            </a:r>
          </a:p>
          <a:p>
            <a:endParaRPr lang="nl-NL" dirty="0"/>
          </a:p>
        </p:txBody>
      </p:sp>
      <p:sp>
        <p:nvSpPr>
          <p:cNvPr id="4" name="Tijdelijke aanduiding voor dianummer 3">
            <a:extLst>
              <a:ext uri="{FF2B5EF4-FFF2-40B4-BE49-F238E27FC236}">
                <a16:creationId xmlns:a16="http://schemas.microsoft.com/office/drawing/2014/main" id="{47D18F31-5C70-0434-C1B5-45CFE5AD6E05}"/>
              </a:ext>
            </a:extLst>
          </p:cNvPr>
          <p:cNvSpPr>
            <a:spLocks noGrp="1"/>
          </p:cNvSpPr>
          <p:nvPr>
            <p:ph type="sldNum" sz="quarter" idx="12"/>
          </p:nvPr>
        </p:nvSpPr>
        <p:spPr/>
        <p:txBody>
          <a:bodyPr/>
          <a:lstStyle/>
          <a:p>
            <a:fld id="{8C6BC05E-DB9A-EB4A-A776-575FA40369A3}" type="slidenum">
              <a:rPr lang="nl-NL" smtClean="0"/>
              <a:pPr/>
              <a:t>36</a:t>
            </a:fld>
            <a:endParaRPr lang="nl-NL"/>
          </a:p>
        </p:txBody>
      </p:sp>
      <p:sp>
        <p:nvSpPr>
          <p:cNvPr id="5" name="Titel 1">
            <a:extLst>
              <a:ext uri="{FF2B5EF4-FFF2-40B4-BE49-F238E27FC236}">
                <a16:creationId xmlns:a16="http://schemas.microsoft.com/office/drawing/2014/main" id="{72F9E7A4-91C6-45FF-D7B5-E6024CA5A9DC}"/>
              </a:ext>
            </a:extLst>
          </p:cNvPr>
          <p:cNvSpPr txBox="1">
            <a:spLocks/>
          </p:cNvSpPr>
          <p:nvPr/>
        </p:nvSpPr>
        <p:spPr>
          <a:xfrm>
            <a:off x="480475" y="223738"/>
            <a:ext cx="8172000" cy="576000"/>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baseline="0">
                <a:solidFill>
                  <a:schemeClr val="tx2"/>
                </a:solidFill>
                <a:latin typeface="+mj-lt"/>
                <a:ea typeface="+mj-ea"/>
                <a:cs typeface="Museo Sans 700"/>
              </a:defRPr>
            </a:lvl1pPr>
          </a:lstStyle>
          <a:p>
            <a:r>
              <a:rPr lang="en-US" dirty="0"/>
              <a:t>Rb. Den Haag 17 April 2026 ECLI:NL:RBDHA:2026:9257</a:t>
            </a:r>
            <a:endParaRPr lang="nl-NL" dirty="0"/>
          </a:p>
        </p:txBody>
      </p:sp>
    </p:spTree>
    <p:extLst>
      <p:ext uri="{BB962C8B-B14F-4D97-AF65-F5344CB8AC3E}">
        <p14:creationId xmlns:p14="http://schemas.microsoft.com/office/powerpoint/2010/main" val="2698892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79CEC-5162-234B-7986-BF33C20D040C}"/>
              </a:ext>
            </a:extLst>
          </p:cNvPr>
          <p:cNvSpPr>
            <a:spLocks noGrp="1"/>
          </p:cNvSpPr>
          <p:nvPr>
            <p:ph type="title"/>
          </p:nvPr>
        </p:nvSpPr>
        <p:spPr/>
        <p:txBody>
          <a:bodyPr/>
          <a:lstStyle/>
          <a:p>
            <a:r>
              <a:rPr lang="nl-NL" i="1" dirty="0"/>
              <a:t>De context van de nationale regelgeving</a:t>
            </a:r>
            <a:br>
              <a:rPr lang="nl-NL" dirty="0"/>
            </a:br>
            <a:endParaRPr lang="nl-NL" dirty="0"/>
          </a:p>
        </p:txBody>
      </p:sp>
      <p:sp>
        <p:nvSpPr>
          <p:cNvPr id="3" name="Tijdelijke aanduiding voor inhoud 2">
            <a:extLst>
              <a:ext uri="{FF2B5EF4-FFF2-40B4-BE49-F238E27FC236}">
                <a16:creationId xmlns:a16="http://schemas.microsoft.com/office/drawing/2014/main" id="{0D355F41-9660-9B00-0F4E-8DED96B7CF88}"/>
              </a:ext>
            </a:extLst>
          </p:cNvPr>
          <p:cNvSpPr>
            <a:spLocks noGrp="1"/>
          </p:cNvSpPr>
          <p:nvPr>
            <p:ph idx="1"/>
          </p:nvPr>
        </p:nvSpPr>
        <p:spPr>
          <a:xfrm>
            <a:off x="0" y="971551"/>
            <a:ext cx="9052560" cy="3348000"/>
          </a:xfrm>
        </p:spPr>
        <p:txBody>
          <a:bodyPr/>
          <a:lstStyle/>
          <a:p>
            <a:r>
              <a:rPr lang="nl-NL" dirty="0"/>
              <a:t>4.16. Volgens AH volgt uit deze regelingen dat het naar Nederlands recht is toegestaan een uitzendkracht langdurig in te zetten. De kantonrechter onderschrijft dit, in die zin dat een uitzendbureau een uitzendkracht langdurig, ook in fase C en dus ook na verloop van drie jaar, aan inleners ter beschikking kan stellen. De kantonrechter leest in deze wet- en regelgeving echter niet dat een periode van zeven jaren en vier maanden </a:t>
            </a:r>
            <a:r>
              <a:rPr lang="nl-NL" i="1" dirty="0"/>
              <a:t>bij dezelfde inlener</a:t>
            </a:r>
            <a:r>
              <a:rPr lang="nl-NL" dirty="0"/>
              <a:t> naar Nederlands arbeidsrecht redelijkerwijs nog als tijdelijk kan worden aangemerkt. Integendeel, op grond van de ABU CAO geldt dat een uitzendovereenkomst afhankelijk van de ingangsdatum (vanwege de overgangsrechtbepaling) na een periode van drie of vier onafgebroken jaren heeft te gelden als aangegaan voor </a:t>
            </a:r>
            <a:r>
              <a:rPr lang="nl-NL" i="1" dirty="0"/>
              <a:t>onbepaalde</a:t>
            </a:r>
            <a:r>
              <a:rPr lang="nl-NL" dirty="0"/>
              <a:t> tijd. Daarmee wordt al (deels) afgeweken van de wettelijke ketenregeling uit artikel 7:668a lid 1 BW (in combinatie met artikel 7:691 BW), op grond waarvan opeenvolgende tijdelijke arbeidsovereenkomsten na het verstrijken van 36 maanden geacht worden te zijn aangegaan voor </a:t>
            </a:r>
            <a:r>
              <a:rPr lang="nl-NL" i="1" dirty="0"/>
              <a:t>onbepaalde</a:t>
            </a:r>
            <a:r>
              <a:rPr lang="nl-NL" dirty="0"/>
              <a:t> tijd. </a:t>
            </a:r>
          </a:p>
        </p:txBody>
      </p:sp>
      <p:sp>
        <p:nvSpPr>
          <p:cNvPr id="4" name="Tijdelijke aanduiding voor dianummer 3">
            <a:extLst>
              <a:ext uri="{FF2B5EF4-FFF2-40B4-BE49-F238E27FC236}">
                <a16:creationId xmlns:a16="http://schemas.microsoft.com/office/drawing/2014/main" id="{E7AE02CE-7751-7F1D-4C53-DD4C5F8C6CC0}"/>
              </a:ext>
            </a:extLst>
          </p:cNvPr>
          <p:cNvSpPr>
            <a:spLocks noGrp="1"/>
          </p:cNvSpPr>
          <p:nvPr>
            <p:ph type="sldNum" sz="quarter" idx="12"/>
          </p:nvPr>
        </p:nvSpPr>
        <p:spPr/>
        <p:txBody>
          <a:bodyPr/>
          <a:lstStyle/>
          <a:p>
            <a:fld id="{8C6BC05E-DB9A-EB4A-A776-575FA40369A3}" type="slidenum">
              <a:rPr lang="nl-NL" smtClean="0"/>
              <a:pPr/>
              <a:t>37</a:t>
            </a:fld>
            <a:endParaRPr lang="nl-NL"/>
          </a:p>
        </p:txBody>
      </p:sp>
    </p:spTree>
    <p:extLst>
      <p:ext uri="{BB962C8B-B14F-4D97-AF65-F5344CB8AC3E}">
        <p14:creationId xmlns:p14="http://schemas.microsoft.com/office/powerpoint/2010/main" val="1614672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F31981-9DD3-1FB1-F8A5-BF55E76E0E97}"/>
              </a:ext>
            </a:extLst>
          </p:cNvPr>
          <p:cNvSpPr>
            <a:spLocks noGrp="1"/>
          </p:cNvSpPr>
          <p:nvPr>
            <p:ph type="title"/>
          </p:nvPr>
        </p:nvSpPr>
        <p:spPr/>
        <p:txBody>
          <a:bodyPr/>
          <a:lstStyle/>
          <a:p>
            <a:r>
              <a:rPr lang="en-US" dirty="0" err="1"/>
              <a:t>Objectieve</a:t>
            </a:r>
            <a:r>
              <a:rPr lang="en-US" dirty="0"/>
              <a:t> </a:t>
            </a:r>
            <a:r>
              <a:rPr lang="en-US" dirty="0" err="1"/>
              <a:t>rechtvaardiging</a:t>
            </a:r>
            <a:endParaRPr lang="nl-NL" dirty="0"/>
          </a:p>
        </p:txBody>
      </p:sp>
      <p:sp>
        <p:nvSpPr>
          <p:cNvPr id="3" name="Tijdelijke aanduiding voor inhoud 2">
            <a:extLst>
              <a:ext uri="{FF2B5EF4-FFF2-40B4-BE49-F238E27FC236}">
                <a16:creationId xmlns:a16="http://schemas.microsoft.com/office/drawing/2014/main" id="{AE280560-ABAA-0400-5956-48800F6269B2}"/>
              </a:ext>
            </a:extLst>
          </p:cNvPr>
          <p:cNvSpPr>
            <a:spLocks noGrp="1"/>
          </p:cNvSpPr>
          <p:nvPr>
            <p:ph idx="1"/>
          </p:nvPr>
        </p:nvSpPr>
        <p:spPr/>
        <p:txBody>
          <a:bodyPr/>
          <a:lstStyle/>
          <a:p>
            <a:r>
              <a:rPr lang="nl-NL" dirty="0"/>
              <a:t>4.21. De kantonrechter overweegt dat uit het </a:t>
            </a:r>
            <a:r>
              <a:rPr lang="nl-NL" dirty="0" err="1"/>
              <a:t>Upfield</a:t>
            </a:r>
            <a:r>
              <a:rPr lang="nl-NL" dirty="0"/>
              <a:t>-arrest van de Hoge Raad volgt dat de algemene behoefte van een onderneming aan een flexibele schil en aan flexibel in te zetten werkkrachten op zichzelf geen adequate verklaring kan zijn voor de inlening van een individuele uitzendkracht voor een onafgebroken periode die redelijkerwijs niet meer als tijdelijk is aan te merken. Dat geldt naar het oordeel van de kantonrechter ook voor het argument dat vaste krachten moeilijk te vinden zijn en niet in nachtdienst willen werken. Op zichzelf is dit aannemelijk en verklaart dit de inzet van grote aantallen uitzendkrachten, maar AH heeft deze argumenten niet specifiek gerelateerd aan de langdurige inlening van [verzoeker] .</a:t>
            </a:r>
          </a:p>
          <a:p>
            <a:endParaRPr lang="nl-NL" dirty="0"/>
          </a:p>
        </p:txBody>
      </p:sp>
      <p:sp>
        <p:nvSpPr>
          <p:cNvPr id="4" name="Tijdelijke aanduiding voor dianummer 3">
            <a:extLst>
              <a:ext uri="{FF2B5EF4-FFF2-40B4-BE49-F238E27FC236}">
                <a16:creationId xmlns:a16="http://schemas.microsoft.com/office/drawing/2014/main" id="{5E919A65-0E94-B3D0-843F-CB2C41161984}"/>
              </a:ext>
            </a:extLst>
          </p:cNvPr>
          <p:cNvSpPr>
            <a:spLocks noGrp="1"/>
          </p:cNvSpPr>
          <p:nvPr>
            <p:ph type="sldNum" sz="quarter" idx="12"/>
          </p:nvPr>
        </p:nvSpPr>
        <p:spPr/>
        <p:txBody>
          <a:bodyPr/>
          <a:lstStyle/>
          <a:p>
            <a:fld id="{8C6BC05E-DB9A-EB4A-A776-575FA40369A3}" type="slidenum">
              <a:rPr lang="nl-NL" smtClean="0"/>
              <a:pPr/>
              <a:t>38</a:t>
            </a:fld>
            <a:endParaRPr lang="nl-NL"/>
          </a:p>
        </p:txBody>
      </p:sp>
    </p:spTree>
    <p:extLst>
      <p:ext uri="{BB962C8B-B14F-4D97-AF65-F5344CB8AC3E}">
        <p14:creationId xmlns:p14="http://schemas.microsoft.com/office/powerpoint/2010/main" val="3263643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DB91EA-ECDA-077D-266E-7282BE912B19}"/>
              </a:ext>
            </a:extLst>
          </p:cNvPr>
          <p:cNvSpPr>
            <a:spLocks noGrp="1"/>
          </p:cNvSpPr>
          <p:nvPr>
            <p:ph type="title"/>
          </p:nvPr>
        </p:nvSpPr>
        <p:spPr/>
        <p:txBody>
          <a:bodyPr/>
          <a:lstStyle/>
          <a:p>
            <a:r>
              <a:rPr lang="en-US" dirty="0"/>
              <a:t>It wasn’t me?!</a:t>
            </a:r>
            <a:endParaRPr lang="nl-NL" dirty="0"/>
          </a:p>
        </p:txBody>
      </p:sp>
      <p:sp>
        <p:nvSpPr>
          <p:cNvPr id="3" name="Tijdelijke aanduiding voor inhoud 2">
            <a:extLst>
              <a:ext uri="{FF2B5EF4-FFF2-40B4-BE49-F238E27FC236}">
                <a16:creationId xmlns:a16="http://schemas.microsoft.com/office/drawing/2014/main" id="{D6CDF22F-6733-5842-49D8-CFD9D00F94E2}"/>
              </a:ext>
            </a:extLst>
          </p:cNvPr>
          <p:cNvSpPr>
            <a:spLocks noGrp="1"/>
          </p:cNvSpPr>
          <p:nvPr>
            <p:ph idx="1"/>
          </p:nvPr>
        </p:nvSpPr>
        <p:spPr/>
        <p:txBody>
          <a:bodyPr/>
          <a:lstStyle/>
          <a:p>
            <a:r>
              <a:rPr lang="nl-NL" dirty="0"/>
              <a:t>4.29.</a:t>
            </a:r>
          </a:p>
          <a:p>
            <a:r>
              <a:rPr lang="nl-NL" dirty="0"/>
              <a:t>AH stelt dat zij OTTO niet verzoekt om de uitlening van specifieke uitzendkrachten, maar dat zij een algemene uitvraag doet aan OTTO om een bepaald aantal uitzendkrachten ter beschikking te stellen, waarna OTTO beslist welke personen daarvoor worden ingezet. De lange periode van terbeschikkingstelling van [verzoeker] aan AH is dan ook de verantwoordelijkheid van OTTO, aldus AH.</a:t>
            </a:r>
          </a:p>
          <a:p>
            <a:r>
              <a:rPr lang="nl-NL" dirty="0"/>
              <a:t>4.30.</a:t>
            </a:r>
          </a:p>
          <a:p>
            <a:r>
              <a:rPr lang="nl-NL" dirty="0"/>
              <a:t>Dit argument gaat niet op, omdat het AH redelijkerwijs niet kan zijn ontgaan dat [verzoeker] al meer dan zeven jaar bij haar werkte. </a:t>
            </a:r>
          </a:p>
          <a:p>
            <a:endParaRPr lang="nl-NL" dirty="0"/>
          </a:p>
        </p:txBody>
      </p:sp>
      <p:sp>
        <p:nvSpPr>
          <p:cNvPr id="4" name="Tijdelijke aanduiding voor dianummer 3">
            <a:extLst>
              <a:ext uri="{FF2B5EF4-FFF2-40B4-BE49-F238E27FC236}">
                <a16:creationId xmlns:a16="http://schemas.microsoft.com/office/drawing/2014/main" id="{345209A3-EC24-158C-E3BA-3CFE52B55330}"/>
              </a:ext>
            </a:extLst>
          </p:cNvPr>
          <p:cNvSpPr>
            <a:spLocks noGrp="1"/>
          </p:cNvSpPr>
          <p:nvPr>
            <p:ph type="sldNum" sz="quarter" idx="12"/>
          </p:nvPr>
        </p:nvSpPr>
        <p:spPr/>
        <p:txBody>
          <a:bodyPr/>
          <a:lstStyle/>
          <a:p>
            <a:fld id="{8C6BC05E-DB9A-EB4A-A776-575FA40369A3}" type="slidenum">
              <a:rPr lang="nl-NL" smtClean="0"/>
              <a:pPr/>
              <a:t>39</a:t>
            </a:fld>
            <a:endParaRPr lang="nl-NL"/>
          </a:p>
        </p:txBody>
      </p:sp>
    </p:spTree>
    <p:extLst>
      <p:ext uri="{BB962C8B-B14F-4D97-AF65-F5344CB8AC3E}">
        <p14:creationId xmlns:p14="http://schemas.microsoft.com/office/powerpoint/2010/main" val="3633619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105B8-770D-19BD-3E44-CC1121DD83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1BD5DC-7D72-55ED-25DE-8DF5799EB5A6}"/>
              </a:ext>
            </a:extLst>
          </p:cNvPr>
          <p:cNvSpPr>
            <a:spLocks noGrp="1"/>
          </p:cNvSpPr>
          <p:nvPr>
            <p:ph type="title"/>
          </p:nvPr>
        </p:nvSpPr>
        <p:spPr/>
        <p:txBody>
          <a:bodyPr/>
          <a:lstStyle/>
          <a:p>
            <a:r>
              <a:rPr lang="en-US" dirty="0" err="1"/>
              <a:t>Rechtsgevolg</a:t>
            </a:r>
            <a:r>
              <a:rPr lang="en-US" dirty="0"/>
              <a:t>?</a:t>
            </a:r>
            <a:endParaRPr lang="nl-NL" dirty="0"/>
          </a:p>
        </p:txBody>
      </p:sp>
      <p:sp>
        <p:nvSpPr>
          <p:cNvPr id="3" name="Tijdelijke aanduiding voor inhoud 2">
            <a:extLst>
              <a:ext uri="{FF2B5EF4-FFF2-40B4-BE49-F238E27FC236}">
                <a16:creationId xmlns:a16="http://schemas.microsoft.com/office/drawing/2014/main" id="{DD41F1B8-0276-8960-0D98-9CC78174CE75}"/>
              </a:ext>
            </a:extLst>
          </p:cNvPr>
          <p:cNvSpPr>
            <a:spLocks noGrp="1"/>
          </p:cNvSpPr>
          <p:nvPr>
            <p:ph idx="1"/>
          </p:nvPr>
        </p:nvSpPr>
        <p:spPr>
          <a:xfrm>
            <a:off x="198120" y="752970"/>
            <a:ext cx="8747760" cy="3348000"/>
          </a:xfrm>
        </p:spPr>
        <p:txBody>
          <a:bodyPr/>
          <a:lstStyle/>
          <a:p>
            <a:r>
              <a:rPr lang="nl-NL" dirty="0"/>
              <a:t>4.40 De Minister van SZW heeft echter in zijn brief aan de Tweede Kamer van 19 december 2024, in reactie op een advies van de Landsadvocaat over passende maatregelen tot waarborging van het tijdelijke karakter van terbeschikkingstelling van arbeid, aangekondigd te beginnen met het uitwerken van een wetsvoorstel waarmee een maximumtermijn van inlenen van 36 maanden wordt ingevoerd. Na afloop van die termijn zou de inlenende organisatie een aanbod moeten doen voor een arbeidsovereenkomst voor onbepaalde tijd aan de uitzendkracht. Hiermee wil de Minister aansluiten bij de ketenregeling voor </a:t>
            </a:r>
            <a:r>
              <a:rPr lang="nl-NL" dirty="0" err="1"/>
              <a:t>arbeidsovereen-komsten</a:t>
            </a:r>
            <a:r>
              <a:rPr lang="nl-NL" dirty="0"/>
              <a:t> voor bepaalde tijd, waarin ook een maximumtermijn van 36 maanden is opgenomen (artikel 7:668a lid 1 BW). De meest recente ontwikkeling is dat de Minister in zijn kamerbrief van 3 februari 2026 heeft laten weten nog steeds aan dit wetsvoorstel te werken. De kantonrechter kan daar niet op wachten en moet in deze procedure beslissen over een passende sanctie op het misbruik van uitzendovereenkomsten. Zij zal daarom een beslissing nemen die zoveel mogelijk aansluit bij dit voorgenomen wetsvoorstel.</a:t>
            </a:r>
          </a:p>
        </p:txBody>
      </p:sp>
      <p:sp>
        <p:nvSpPr>
          <p:cNvPr id="4" name="Tijdelijke aanduiding voor dianummer 3">
            <a:extLst>
              <a:ext uri="{FF2B5EF4-FFF2-40B4-BE49-F238E27FC236}">
                <a16:creationId xmlns:a16="http://schemas.microsoft.com/office/drawing/2014/main" id="{398B6F5C-12B6-D48C-55F4-42EC30D93329}"/>
              </a:ext>
            </a:extLst>
          </p:cNvPr>
          <p:cNvSpPr>
            <a:spLocks noGrp="1"/>
          </p:cNvSpPr>
          <p:nvPr>
            <p:ph type="sldNum" sz="quarter" idx="12"/>
          </p:nvPr>
        </p:nvSpPr>
        <p:spPr/>
        <p:txBody>
          <a:bodyPr/>
          <a:lstStyle/>
          <a:p>
            <a:fld id="{8C6BC05E-DB9A-EB4A-A776-575FA40369A3}" type="slidenum">
              <a:rPr lang="nl-NL" smtClean="0"/>
              <a:pPr/>
              <a:t>40</a:t>
            </a:fld>
            <a:endParaRPr lang="nl-NL"/>
          </a:p>
        </p:txBody>
      </p:sp>
    </p:spTree>
    <p:extLst>
      <p:ext uri="{BB962C8B-B14F-4D97-AF65-F5344CB8AC3E}">
        <p14:creationId xmlns:p14="http://schemas.microsoft.com/office/powerpoint/2010/main" val="1064295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947A67-4C29-2EE7-433E-A03102AAF0A5}"/>
              </a:ext>
            </a:extLst>
          </p:cNvPr>
          <p:cNvSpPr>
            <a:spLocks noGrp="1"/>
          </p:cNvSpPr>
          <p:nvPr>
            <p:ph type="title"/>
          </p:nvPr>
        </p:nvSpPr>
        <p:spPr/>
        <p:txBody>
          <a:bodyPr/>
          <a:lstStyle/>
          <a:p>
            <a:r>
              <a:rPr lang="en-US" dirty="0"/>
              <a:t>Hof Arnhem-Leeuwarden 18 </a:t>
            </a:r>
            <a:r>
              <a:rPr lang="en-US" dirty="0" err="1"/>
              <a:t>mei</a:t>
            </a:r>
            <a:r>
              <a:rPr lang="en-US" dirty="0"/>
              <a:t> 2026,</a:t>
            </a:r>
            <a:r>
              <a:rPr lang="nl-NL" dirty="0"/>
              <a:t> ECLI:NL:GHARL:2026:3053 </a:t>
            </a:r>
          </a:p>
        </p:txBody>
      </p:sp>
      <p:sp>
        <p:nvSpPr>
          <p:cNvPr id="3" name="Tijdelijke aanduiding voor inhoud 2">
            <a:extLst>
              <a:ext uri="{FF2B5EF4-FFF2-40B4-BE49-F238E27FC236}">
                <a16:creationId xmlns:a16="http://schemas.microsoft.com/office/drawing/2014/main" id="{27AA226B-DB57-7273-31A1-75CBE3ADBF46}"/>
              </a:ext>
            </a:extLst>
          </p:cNvPr>
          <p:cNvSpPr>
            <a:spLocks noGrp="1"/>
          </p:cNvSpPr>
          <p:nvPr>
            <p:ph idx="1"/>
          </p:nvPr>
        </p:nvSpPr>
        <p:spPr>
          <a:xfrm>
            <a:off x="491524" y="1238837"/>
            <a:ext cx="8172000" cy="3348000"/>
          </a:xfrm>
        </p:spPr>
        <p:txBody>
          <a:bodyPr/>
          <a:lstStyle/>
          <a:p>
            <a:r>
              <a:rPr lang="nl-NL" dirty="0"/>
              <a:t>Uit het voorgaande leidt het hof af dat [werker] welbewust en goed geïnformeerd heeft gekozen voor een opdrachtovereenkomst aan zijn vennootschap, en pas toen [werkgever] die opdracht eerder wilde beëindigen dan hij verwachtte, de bescherming van een arbeidsovereenkomst inriep en toen vond dat vanaf dag één sprake was van een arbeidsovereenkomst. Die draai mag weinig sympathiek en opportunistisch overkomen omdat [werker] aldus van twee walletjes eet, maar dat neemt niet weg dat op grond van alle feiten en omstandigheden, in onderling verband en samenhang bekeken, toch sprake is van een arbeidsovereenkomst.</a:t>
            </a:r>
          </a:p>
        </p:txBody>
      </p:sp>
      <p:sp>
        <p:nvSpPr>
          <p:cNvPr id="4" name="Tijdelijke aanduiding voor dianummer 3">
            <a:extLst>
              <a:ext uri="{FF2B5EF4-FFF2-40B4-BE49-F238E27FC236}">
                <a16:creationId xmlns:a16="http://schemas.microsoft.com/office/drawing/2014/main" id="{B5B778D2-FAA1-6764-983A-9118D09D5353}"/>
              </a:ext>
            </a:extLst>
          </p:cNvPr>
          <p:cNvSpPr>
            <a:spLocks noGrp="1"/>
          </p:cNvSpPr>
          <p:nvPr>
            <p:ph type="sldNum" sz="quarter" idx="12"/>
          </p:nvPr>
        </p:nvSpPr>
        <p:spPr/>
        <p:txBody>
          <a:bodyPr/>
          <a:lstStyle/>
          <a:p>
            <a:fld id="{8C6BC05E-DB9A-EB4A-A776-575FA40369A3}" type="slidenum">
              <a:rPr lang="nl-NL" smtClean="0"/>
              <a:pPr/>
              <a:t>41</a:t>
            </a:fld>
            <a:endParaRPr lang="nl-NL"/>
          </a:p>
        </p:txBody>
      </p:sp>
    </p:spTree>
    <p:extLst>
      <p:ext uri="{BB962C8B-B14F-4D97-AF65-F5344CB8AC3E}">
        <p14:creationId xmlns:p14="http://schemas.microsoft.com/office/powerpoint/2010/main" val="703536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255991-E1EC-7EBD-B975-0EC10AECFAB6}"/>
              </a:ext>
            </a:extLst>
          </p:cNvPr>
          <p:cNvSpPr>
            <a:spLocks noGrp="1"/>
          </p:cNvSpPr>
          <p:nvPr>
            <p:ph type="title"/>
          </p:nvPr>
        </p:nvSpPr>
        <p:spPr/>
        <p:txBody>
          <a:bodyPr/>
          <a:lstStyle/>
          <a:p>
            <a:r>
              <a:rPr lang="en-US" dirty="0" err="1"/>
              <a:t>Werken</a:t>
            </a:r>
            <a:r>
              <a:rPr lang="en-US" dirty="0"/>
              <a:t> via BV? HR 18 </a:t>
            </a:r>
            <a:r>
              <a:rPr lang="en-US" dirty="0" err="1"/>
              <a:t>feb</a:t>
            </a:r>
            <a:r>
              <a:rPr lang="en-US" dirty="0"/>
              <a:t> 2022, ECLI:NL:HR:2022:282</a:t>
            </a:r>
            <a:br>
              <a:rPr lang="en-US" dirty="0"/>
            </a:br>
            <a:r>
              <a:rPr lang="en-US" dirty="0"/>
              <a:t> </a:t>
            </a:r>
            <a:endParaRPr lang="en-NL" dirty="0"/>
          </a:p>
        </p:txBody>
      </p:sp>
      <p:sp>
        <p:nvSpPr>
          <p:cNvPr id="3" name="Tijdelijke aanduiding voor inhoud 2">
            <a:extLst>
              <a:ext uri="{FF2B5EF4-FFF2-40B4-BE49-F238E27FC236}">
                <a16:creationId xmlns:a16="http://schemas.microsoft.com/office/drawing/2014/main" id="{DD065154-5A0D-4E8C-A567-0477C05A2124}"/>
              </a:ext>
            </a:extLst>
          </p:cNvPr>
          <p:cNvSpPr>
            <a:spLocks noGrp="1"/>
          </p:cNvSpPr>
          <p:nvPr>
            <p:ph idx="1"/>
          </p:nvPr>
        </p:nvSpPr>
        <p:spPr>
          <a:xfrm>
            <a:off x="491525" y="1399500"/>
            <a:ext cx="8172000" cy="3348000"/>
          </a:xfrm>
        </p:spPr>
        <p:txBody>
          <a:bodyPr/>
          <a:lstStyle/>
          <a:p>
            <a:r>
              <a:rPr lang="nl-NL" dirty="0">
                <a:solidFill>
                  <a:srgbClr val="333333"/>
                </a:solidFill>
                <a:latin typeface="Verdana" panose="020B0604030504040204" pitchFamily="34" charset="0"/>
              </a:rPr>
              <a:t>3.2.2</a:t>
            </a:r>
            <a:r>
              <a:rPr lang="nl-NL" dirty="0">
                <a:solidFill>
                  <a:srgbClr val="000000"/>
                </a:solidFill>
                <a:latin typeface="Verdana" panose="020B0604030504040204" pitchFamily="34" charset="0"/>
              </a:rPr>
              <a:t>Het oordeel van het Hof dat ondanks de hiervoor in 2.1 bedoelde managementovereenkomsten tussen belanghebbende en de </a:t>
            </a:r>
            <a:r>
              <a:rPr lang="nl-NL" dirty="0" err="1">
                <a:solidFill>
                  <a:srgbClr val="000000"/>
                </a:solidFill>
                <a:latin typeface="Verdana" panose="020B0604030504040204" pitchFamily="34" charset="0"/>
              </a:rPr>
              <a:t>Ltd’s</a:t>
            </a:r>
            <a:r>
              <a:rPr lang="nl-NL" dirty="0">
                <a:solidFill>
                  <a:srgbClr val="000000"/>
                </a:solidFill>
                <a:latin typeface="Verdana" panose="020B0604030504040204" pitchFamily="34" charset="0"/>
              </a:rPr>
              <a:t> en de hiervoor in 2.2 bedoelde arbeidsovereenkomsten tussen de </a:t>
            </a:r>
            <a:r>
              <a:rPr lang="nl-NL" dirty="0" err="1">
                <a:solidFill>
                  <a:srgbClr val="000000"/>
                </a:solidFill>
                <a:latin typeface="Verdana" panose="020B0604030504040204" pitchFamily="34" charset="0"/>
              </a:rPr>
              <a:t>Ltd’s</a:t>
            </a:r>
            <a:r>
              <a:rPr lang="nl-NL" dirty="0">
                <a:solidFill>
                  <a:srgbClr val="000000"/>
                </a:solidFill>
                <a:latin typeface="Verdana" panose="020B0604030504040204" pitchFamily="34" charset="0"/>
              </a:rPr>
              <a:t> en [B] en [A], naar civiel recht moet worden uitgegaan van dienstbetrekkingen tussen belanghebbende en [A] respectievelijk [B] in plaats van dienstbetrekkingen tussen de </a:t>
            </a:r>
            <a:r>
              <a:rPr lang="nl-NL" dirty="0" err="1">
                <a:solidFill>
                  <a:srgbClr val="000000"/>
                </a:solidFill>
                <a:latin typeface="Verdana" panose="020B0604030504040204" pitchFamily="34" charset="0"/>
              </a:rPr>
              <a:t>Ltd’s</a:t>
            </a:r>
            <a:r>
              <a:rPr lang="nl-NL" dirty="0">
                <a:solidFill>
                  <a:srgbClr val="000000"/>
                </a:solidFill>
                <a:latin typeface="Verdana" panose="020B0604030504040204" pitchFamily="34" charset="0"/>
              </a:rPr>
              <a:t> en [B] en [A], is zonder nadere motivering evenwel niet begrijpelijk.</a:t>
            </a:r>
          </a:p>
          <a:p>
            <a:endParaRPr lang="en-NL" dirty="0"/>
          </a:p>
        </p:txBody>
      </p:sp>
      <p:sp>
        <p:nvSpPr>
          <p:cNvPr id="4" name="Tijdelijke aanduiding voor dianummer 3">
            <a:extLst>
              <a:ext uri="{FF2B5EF4-FFF2-40B4-BE49-F238E27FC236}">
                <a16:creationId xmlns:a16="http://schemas.microsoft.com/office/drawing/2014/main" id="{DC0E6F9F-6CEB-C064-ED7E-400AFBB42EE4}"/>
              </a:ext>
            </a:extLst>
          </p:cNvPr>
          <p:cNvSpPr>
            <a:spLocks noGrp="1"/>
          </p:cNvSpPr>
          <p:nvPr>
            <p:ph type="sldNum" sz="quarter" idx="12"/>
          </p:nvPr>
        </p:nvSpPr>
        <p:spPr/>
        <p:txBody>
          <a:bodyPr/>
          <a:lstStyle/>
          <a:p>
            <a:fld id="{8C6BC05E-DB9A-EB4A-A776-575FA40369A3}" type="slidenum">
              <a:rPr lang="nl-NL" smtClean="0"/>
              <a:pPr/>
              <a:t>42</a:t>
            </a:fld>
            <a:endParaRPr lang="nl-NL"/>
          </a:p>
        </p:txBody>
      </p:sp>
    </p:spTree>
    <p:extLst>
      <p:ext uri="{BB962C8B-B14F-4D97-AF65-F5344CB8AC3E}">
        <p14:creationId xmlns:p14="http://schemas.microsoft.com/office/powerpoint/2010/main" val="2568847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F867F2C7-AA71-870C-15AC-9740672CE37B}"/>
              </a:ext>
            </a:extLst>
          </p:cNvPr>
          <p:cNvPicPr>
            <a:picLocks noChangeAspect="1"/>
          </p:cNvPicPr>
          <p:nvPr/>
        </p:nvPicPr>
        <p:blipFill>
          <a:blip r:embed="rId2"/>
          <a:srcRect t="3440" b="12290"/>
          <a:stretch>
            <a:fillRect/>
          </a:stretch>
        </p:blipFill>
        <p:spPr>
          <a:xfrm>
            <a:off x="20" y="10"/>
            <a:ext cx="9143980" cy="5143490"/>
          </a:xfrm>
          <a:prstGeom prst="rect">
            <a:avLst/>
          </a:prstGeom>
          <a:noFill/>
        </p:spPr>
      </p:pic>
      <p:sp>
        <p:nvSpPr>
          <p:cNvPr id="4" name="Tijdelijke aanduiding voor dianummer 3" hidden="1">
            <a:extLst>
              <a:ext uri="{FF2B5EF4-FFF2-40B4-BE49-F238E27FC236}">
                <a16:creationId xmlns:a16="http://schemas.microsoft.com/office/drawing/2014/main" id="{9A9F2F47-97EB-D95D-F283-7FC56199F123}"/>
              </a:ext>
            </a:extLst>
          </p:cNvPr>
          <p:cNvSpPr>
            <a:spLocks noGrp="1"/>
          </p:cNvSpPr>
          <p:nvPr>
            <p:ph type="sldNum" sz="quarter" idx="12"/>
          </p:nvPr>
        </p:nvSpPr>
        <p:spPr/>
        <p:txBody>
          <a:bodyPr/>
          <a:lstStyle/>
          <a:p>
            <a:pPr>
              <a:spcAft>
                <a:spcPts val="600"/>
              </a:spcAft>
            </a:pPr>
            <a:fld id="{8C6BC05E-DB9A-EB4A-A776-575FA40369A3}" type="slidenum">
              <a:rPr lang="nl-NL" smtClean="0"/>
              <a:pPr>
                <a:spcAft>
                  <a:spcPts val="600"/>
                </a:spcAft>
              </a:pPr>
              <a:t>43</a:t>
            </a:fld>
            <a:endParaRPr lang="nl-NL"/>
          </a:p>
        </p:txBody>
      </p:sp>
    </p:spTree>
    <p:extLst>
      <p:ext uri="{BB962C8B-B14F-4D97-AF65-F5344CB8AC3E}">
        <p14:creationId xmlns:p14="http://schemas.microsoft.com/office/powerpoint/2010/main" val="2710959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83D8BB-739D-CB9B-48A4-EA50F0E43E6E}"/>
              </a:ext>
            </a:extLst>
          </p:cNvPr>
          <p:cNvSpPr>
            <a:spLocks noGrp="1"/>
          </p:cNvSpPr>
          <p:nvPr>
            <p:ph type="title"/>
          </p:nvPr>
        </p:nvSpPr>
        <p:spPr/>
        <p:txBody>
          <a:bodyPr/>
          <a:lstStyle/>
          <a:p>
            <a:r>
              <a:rPr lang="en-US" dirty="0" err="1"/>
              <a:t>Rechtsvermoeden</a:t>
            </a:r>
            <a:r>
              <a:rPr lang="en-US" dirty="0"/>
              <a:t> </a:t>
            </a:r>
            <a:r>
              <a:rPr lang="en-US" dirty="0" err="1"/>
              <a:t>arbeidsomvang</a:t>
            </a:r>
            <a:endParaRPr lang="nl-NL" dirty="0"/>
          </a:p>
        </p:txBody>
      </p:sp>
      <p:sp>
        <p:nvSpPr>
          <p:cNvPr id="4" name="Tijdelijke aanduiding voor inhoud 3">
            <a:extLst>
              <a:ext uri="{FF2B5EF4-FFF2-40B4-BE49-F238E27FC236}">
                <a16:creationId xmlns:a16="http://schemas.microsoft.com/office/drawing/2014/main" id="{F6FDF5F7-826C-A3EF-2842-09C9CFC8F321}"/>
              </a:ext>
            </a:extLst>
          </p:cNvPr>
          <p:cNvSpPr>
            <a:spLocks noGrp="1"/>
          </p:cNvSpPr>
          <p:nvPr>
            <p:ph idx="1"/>
          </p:nvPr>
        </p:nvSpPr>
        <p:spPr/>
        <p:txBody>
          <a:bodyPr/>
          <a:lstStyle/>
          <a:p>
            <a:r>
              <a:rPr lang="en-US" dirty="0"/>
              <a:t>HR 27 April 2012 (ECLI:NL:HR:2012:BW0017)</a:t>
            </a:r>
          </a:p>
          <a:p>
            <a:r>
              <a:rPr lang="en-US" dirty="0"/>
              <a:t>HR 28 November 2025 (ECLI:NL:HR:2025:1802)</a:t>
            </a:r>
          </a:p>
          <a:p>
            <a:r>
              <a:rPr lang="en-US" dirty="0"/>
              <a:t>HR 23 </a:t>
            </a:r>
            <a:r>
              <a:rPr lang="en-US" dirty="0" err="1"/>
              <a:t>januari</a:t>
            </a:r>
            <a:r>
              <a:rPr lang="en-US" dirty="0"/>
              <a:t> 2026 (ECLI:NL:HR:2026:99)</a:t>
            </a:r>
          </a:p>
          <a:p>
            <a:endParaRPr lang="nl-NL" dirty="0"/>
          </a:p>
        </p:txBody>
      </p:sp>
    </p:spTree>
    <p:extLst>
      <p:ext uri="{BB962C8B-B14F-4D97-AF65-F5344CB8AC3E}">
        <p14:creationId xmlns:p14="http://schemas.microsoft.com/office/powerpoint/2010/main" val="1925485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40F53-D942-A67A-E1C4-1F6AD2CECF50}"/>
              </a:ext>
            </a:extLst>
          </p:cNvPr>
          <p:cNvSpPr>
            <a:spLocks noGrp="1"/>
          </p:cNvSpPr>
          <p:nvPr>
            <p:ph type="title"/>
          </p:nvPr>
        </p:nvSpPr>
        <p:spPr>
          <a:xfrm>
            <a:off x="153162" y="1"/>
            <a:ext cx="7886700" cy="994172"/>
          </a:xfrm>
        </p:spPr>
        <p:txBody>
          <a:bodyPr/>
          <a:lstStyle/>
          <a:p>
            <a:r>
              <a:rPr lang="en-US" dirty="0"/>
              <a:t>Hoge Raad: </a:t>
            </a:r>
            <a:endParaRPr lang="nl-NL" dirty="0"/>
          </a:p>
        </p:txBody>
      </p:sp>
      <p:sp>
        <p:nvSpPr>
          <p:cNvPr id="3" name="Tijdelijke aanduiding voor inhoud 2">
            <a:extLst>
              <a:ext uri="{FF2B5EF4-FFF2-40B4-BE49-F238E27FC236}">
                <a16:creationId xmlns:a16="http://schemas.microsoft.com/office/drawing/2014/main" id="{F30BB8DF-3DD8-6316-9846-C721EF0AAD29}"/>
              </a:ext>
            </a:extLst>
          </p:cNvPr>
          <p:cNvSpPr>
            <a:spLocks noGrp="1"/>
          </p:cNvSpPr>
          <p:nvPr>
            <p:ph idx="1"/>
          </p:nvPr>
        </p:nvSpPr>
        <p:spPr>
          <a:xfrm>
            <a:off x="59436" y="410857"/>
            <a:ext cx="9084564" cy="3500438"/>
          </a:xfrm>
        </p:spPr>
        <p:txBody>
          <a:bodyPr>
            <a:noAutofit/>
          </a:bodyPr>
          <a:lstStyle/>
          <a:p>
            <a:r>
              <a:rPr lang="nl-NL" sz="1500" dirty="0"/>
              <a:t>3.1.3 Hoewel art. 7:610b BW voor de vermoede omvang van de arbeid aanknoopt bij de gemiddelde omvang van de arbeid in de drie maanden onmiddellijk voorafgaand aan de periode waarop het verzoek tot vaststelling van het aantal arbeidsuren ziet, blijkt uit de totstandkomingsgeschiedenis van de bepaling dat, indien deze periode niet representatief is, ook een andere, meer representatieve periode dan de in de wet opgenomen periode van drie maanden in aanmerking kan worden genomen.</a:t>
            </a:r>
            <a:r>
              <a:rPr lang="nl-NL" sz="1500" b="1" u="sng" dirty="0"/>
              <a:t>3</a:t>
            </a:r>
            <a:r>
              <a:rPr lang="nl-NL" sz="1500" dirty="0"/>
              <a:t> Gelet hierop, en gelet op de strekking van art. 7:610b BW (zie hiervoor in 3.1.2), moet worden aangenomen dat de gekozen referteperiode niet noodzakelijkerwijs onmiddellijk behoeft vooraf te gaan aan de periode waarop het verzoek ziet, maar ook gelegen kan zijn in een eerdere of latere fase van het dienstverband.</a:t>
            </a:r>
          </a:p>
          <a:p>
            <a:r>
              <a:rPr lang="nl-NL" sz="1500" dirty="0"/>
              <a:t>3.1.4 De werknemer heeft in de feitelijke instanties een beroep gedaan op art. 7:610b BW (zie de conclusie van de Advocaat-Generaal onder 3.8-3.9). Met het oordeel van het hof dat het op de weg van de werknemer lag om de arbeidsomvang in de periode 1 juli 2021 tot en met 31 december 2021 en de maanden september en oktober 2022 voldoende te onderbouwen en te specificeren, heeft het hof, in het licht van het beroep van de werknemer op art. 7:610b BW en gelet op hetgeen hiervoor in 3.1.2 en 3.1.3 is overwogen, hetzij blijk gegeven van een onjuiste rechtsopvatting, hetzij zijn oordeel onvoldoende gemotiveerd.</a:t>
            </a:r>
          </a:p>
          <a:p>
            <a:endParaRPr lang="nl-NL" sz="1500" dirty="0"/>
          </a:p>
        </p:txBody>
      </p:sp>
    </p:spTree>
    <p:extLst>
      <p:ext uri="{BB962C8B-B14F-4D97-AF65-F5344CB8AC3E}">
        <p14:creationId xmlns:p14="http://schemas.microsoft.com/office/powerpoint/2010/main" val="501444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CE0F0-258E-486C-812C-DEDD2D9F2683}"/>
              </a:ext>
            </a:extLst>
          </p:cNvPr>
          <p:cNvSpPr>
            <a:spLocks noGrp="1"/>
          </p:cNvSpPr>
          <p:nvPr>
            <p:ph type="title"/>
          </p:nvPr>
        </p:nvSpPr>
        <p:spPr/>
        <p:txBody>
          <a:bodyPr/>
          <a:lstStyle/>
          <a:p>
            <a:r>
              <a:rPr lang="en-US" dirty="0" err="1"/>
              <a:t>Samenvattend</a:t>
            </a:r>
            <a:r>
              <a:rPr lang="en-US" dirty="0"/>
              <a:t> 1:	</a:t>
            </a:r>
            <a:endParaRPr lang="nl-NL" dirty="0"/>
          </a:p>
        </p:txBody>
      </p:sp>
      <p:sp>
        <p:nvSpPr>
          <p:cNvPr id="3" name="Tijdelijke aanduiding voor inhoud 2">
            <a:extLst>
              <a:ext uri="{FF2B5EF4-FFF2-40B4-BE49-F238E27FC236}">
                <a16:creationId xmlns:a16="http://schemas.microsoft.com/office/drawing/2014/main" id="{F12EF8E2-544B-152C-678C-16595055D9A9}"/>
              </a:ext>
            </a:extLst>
          </p:cNvPr>
          <p:cNvSpPr>
            <a:spLocks noGrp="1"/>
          </p:cNvSpPr>
          <p:nvPr>
            <p:ph idx="1"/>
          </p:nvPr>
        </p:nvSpPr>
        <p:spPr/>
        <p:txBody>
          <a:bodyPr/>
          <a:lstStyle/>
          <a:p>
            <a:r>
              <a:rPr lang="en-US" dirty="0"/>
              <a:t>610b: </a:t>
            </a:r>
            <a:r>
              <a:rPr lang="en-US" dirty="0" err="1"/>
              <a:t>heeft</a:t>
            </a:r>
            <a:r>
              <a:rPr lang="en-US" dirty="0"/>
              <a:t> </a:t>
            </a:r>
            <a:r>
              <a:rPr lang="en-US" dirty="0" err="1"/>
              <a:t>terugwerkende</a:t>
            </a:r>
            <a:r>
              <a:rPr lang="en-US" dirty="0"/>
              <a:t> Kracht</a:t>
            </a:r>
          </a:p>
          <a:p>
            <a:r>
              <a:rPr lang="en-US" dirty="0"/>
              <a:t>610b: </a:t>
            </a:r>
            <a:r>
              <a:rPr lang="en-US" dirty="0" err="1"/>
              <a:t>referteperiode</a:t>
            </a:r>
            <a:r>
              <a:rPr lang="en-US" dirty="0"/>
              <a:t> mag </a:t>
            </a:r>
            <a:r>
              <a:rPr lang="en-US" dirty="0" err="1"/>
              <a:t>ook</a:t>
            </a:r>
            <a:r>
              <a:rPr lang="en-US" dirty="0"/>
              <a:t> in het </a:t>
            </a:r>
            <a:r>
              <a:rPr lang="en-US" dirty="0" err="1"/>
              <a:t>verleden</a:t>
            </a:r>
            <a:r>
              <a:rPr lang="en-US" dirty="0"/>
              <a:t> </a:t>
            </a:r>
            <a:r>
              <a:rPr lang="en-US" dirty="0" err="1"/>
              <a:t>liggen</a:t>
            </a:r>
            <a:endParaRPr lang="en-US" dirty="0"/>
          </a:p>
          <a:p>
            <a:r>
              <a:rPr lang="en-US" dirty="0"/>
              <a:t>610b: </a:t>
            </a:r>
            <a:r>
              <a:rPr lang="en-US" dirty="0" err="1"/>
              <a:t>bewijslast</a:t>
            </a:r>
            <a:r>
              <a:rPr lang="en-US" dirty="0"/>
              <a:t> </a:t>
            </a:r>
            <a:r>
              <a:rPr lang="en-US" dirty="0" err="1"/>
              <a:t>kan</a:t>
            </a:r>
            <a:r>
              <a:rPr lang="en-US" dirty="0"/>
              <a:t> </a:t>
            </a:r>
            <a:r>
              <a:rPr lang="en-US" dirty="0" err="1"/>
              <a:t>niet</a:t>
            </a:r>
            <a:r>
              <a:rPr lang="en-US" dirty="0"/>
              <a:t> </a:t>
            </a:r>
            <a:r>
              <a:rPr lang="en-US" dirty="0" err="1"/>
              <a:t>gedeeltelijk</a:t>
            </a:r>
            <a:r>
              <a:rPr lang="en-US" dirty="0"/>
              <a:t> op </a:t>
            </a:r>
            <a:r>
              <a:rPr lang="en-US" dirty="0" err="1"/>
              <a:t>bordje</a:t>
            </a:r>
            <a:r>
              <a:rPr lang="en-US" dirty="0"/>
              <a:t> van </a:t>
            </a:r>
            <a:r>
              <a:rPr lang="en-US" dirty="0" err="1"/>
              <a:t>werknemer</a:t>
            </a:r>
            <a:r>
              <a:rPr lang="en-US" dirty="0"/>
              <a:t> </a:t>
            </a:r>
            <a:r>
              <a:rPr lang="en-US" dirty="0" err="1"/>
              <a:t>komen</a:t>
            </a:r>
            <a:r>
              <a:rPr lang="en-US" dirty="0"/>
              <a:t>, </a:t>
            </a:r>
            <a:r>
              <a:rPr lang="en-US" dirty="0" err="1"/>
              <a:t>na</a:t>
            </a:r>
            <a:r>
              <a:rPr lang="en-US" dirty="0"/>
              <a:t> </a:t>
            </a:r>
            <a:r>
              <a:rPr lang="en-US" dirty="0" err="1"/>
              <a:t>geslaagd</a:t>
            </a:r>
            <a:r>
              <a:rPr lang="en-US" dirty="0"/>
              <a:t> </a:t>
            </a:r>
            <a:r>
              <a:rPr lang="en-US" dirty="0" err="1"/>
              <a:t>beroep</a:t>
            </a:r>
            <a:r>
              <a:rPr lang="en-US" dirty="0"/>
              <a:t> op 610b</a:t>
            </a:r>
          </a:p>
          <a:p>
            <a:endParaRPr lang="en-US" dirty="0"/>
          </a:p>
          <a:p>
            <a:pPr marL="0" indent="0">
              <a:buNone/>
            </a:pPr>
            <a:endParaRPr lang="nl-NL" dirty="0"/>
          </a:p>
        </p:txBody>
      </p:sp>
    </p:spTree>
    <p:extLst>
      <p:ext uri="{BB962C8B-B14F-4D97-AF65-F5344CB8AC3E}">
        <p14:creationId xmlns:p14="http://schemas.microsoft.com/office/powerpoint/2010/main" val="2933728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683E-83F6-D94B-192B-ED5D06EDC47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5B98B5-908C-97B0-51F9-6F79462042AC}"/>
              </a:ext>
            </a:extLst>
          </p:cNvPr>
          <p:cNvSpPr>
            <a:spLocks noGrp="1"/>
          </p:cNvSpPr>
          <p:nvPr>
            <p:ph type="title"/>
          </p:nvPr>
        </p:nvSpPr>
        <p:spPr/>
        <p:txBody>
          <a:bodyPr/>
          <a:lstStyle/>
          <a:p>
            <a:r>
              <a:rPr lang="en-US" dirty="0" err="1"/>
              <a:t>Samenvattend</a:t>
            </a:r>
            <a:r>
              <a:rPr lang="en-US" dirty="0"/>
              <a:t> 2:	</a:t>
            </a:r>
            <a:endParaRPr lang="nl-NL" dirty="0"/>
          </a:p>
        </p:txBody>
      </p:sp>
      <p:sp>
        <p:nvSpPr>
          <p:cNvPr id="3" name="Tijdelijke aanduiding voor inhoud 2">
            <a:extLst>
              <a:ext uri="{FF2B5EF4-FFF2-40B4-BE49-F238E27FC236}">
                <a16:creationId xmlns:a16="http://schemas.microsoft.com/office/drawing/2014/main" id="{329DF2E0-433C-77CD-6D15-589D14E93C67}"/>
              </a:ext>
            </a:extLst>
          </p:cNvPr>
          <p:cNvSpPr>
            <a:spLocks noGrp="1"/>
          </p:cNvSpPr>
          <p:nvPr>
            <p:ph idx="1"/>
          </p:nvPr>
        </p:nvSpPr>
        <p:spPr/>
        <p:txBody>
          <a:bodyPr/>
          <a:lstStyle/>
          <a:p>
            <a:r>
              <a:rPr lang="en-US" dirty="0"/>
              <a:t>De </a:t>
            </a:r>
            <a:r>
              <a:rPr lang="en-US" dirty="0" err="1"/>
              <a:t>arresten</a:t>
            </a:r>
            <a:r>
              <a:rPr lang="en-US" dirty="0"/>
              <a:t> </a:t>
            </a:r>
            <a:r>
              <a:rPr lang="en-US" dirty="0" err="1"/>
              <a:t>zeggen</a:t>
            </a:r>
            <a:r>
              <a:rPr lang="en-US" dirty="0"/>
              <a:t> </a:t>
            </a:r>
            <a:r>
              <a:rPr lang="en-US" dirty="0" err="1"/>
              <a:t>iets</a:t>
            </a:r>
            <a:r>
              <a:rPr lang="en-US" dirty="0"/>
              <a:t> over de </a:t>
            </a:r>
            <a:r>
              <a:rPr lang="en-US" dirty="0" err="1"/>
              <a:t>jurdische</a:t>
            </a:r>
            <a:r>
              <a:rPr lang="en-US" dirty="0"/>
              <a:t> </a:t>
            </a:r>
            <a:r>
              <a:rPr lang="en-US" dirty="0" err="1"/>
              <a:t>omvang</a:t>
            </a:r>
            <a:r>
              <a:rPr lang="en-US" dirty="0"/>
              <a:t>.</a:t>
            </a:r>
          </a:p>
          <a:p>
            <a:endParaRPr lang="en-US" dirty="0"/>
          </a:p>
          <a:p>
            <a:r>
              <a:rPr lang="en-US" dirty="0"/>
              <a:t>Recht op loon? In </a:t>
            </a:r>
            <a:r>
              <a:rPr lang="en-US" dirty="0" err="1"/>
              <a:t>beginsel</a:t>
            </a:r>
            <a:r>
              <a:rPr lang="en-US" dirty="0"/>
              <a:t> </a:t>
            </a:r>
            <a:r>
              <a:rPr lang="en-US" dirty="0" err="1"/>
              <a:t>wel</a:t>
            </a:r>
            <a:r>
              <a:rPr lang="en-US" dirty="0"/>
              <a:t>… </a:t>
            </a:r>
          </a:p>
          <a:p>
            <a:endParaRPr lang="en-US" dirty="0"/>
          </a:p>
          <a:p>
            <a:r>
              <a:rPr lang="en-US" dirty="0"/>
              <a:t>Maar… </a:t>
            </a:r>
            <a:r>
              <a:rPr lang="en-US" dirty="0" err="1"/>
              <a:t>Klachtplicht</a:t>
            </a:r>
            <a:r>
              <a:rPr lang="en-US" dirty="0"/>
              <a:t> (HR 20 September 2024, </a:t>
            </a:r>
            <a:r>
              <a:rPr lang="nl-NL" dirty="0">
                <a:hlinkClick r:id="rId2"/>
              </a:rPr>
              <a:t>ECLI:NL:HR:2024:1281</a:t>
            </a:r>
            <a:r>
              <a:rPr lang="nl-NL" dirty="0"/>
              <a:t>) </a:t>
            </a:r>
            <a:endParaRPr lang="en-US" dirty="0"/>
          </a:p>
          <a:p>
            <a:r>
              <a:rPr lang="en-US" dirty="0"/>
              <a:t>Maar… 7:628 BW</a:t>
            </a:r>
          </a:p>
          <a:p>
            <a:endParaRPr lang="en-US" dirty="0"/>
          </a:p>
          <a:p>
            <a:pPr marL="0" indent="0">
              <a:buNone/>
            </a:pPr>
            <a:endParaRPr lang="nl-NL" dirty="0"/>
          </a:p>
        </p:txBody>
      </p:sp>
    </p:spTree>
    <p:extLst>
      <p:ext uri="{BB962C8B-B14F-4D97-AF65-F5344CB8AC3E}">
        <p14:creationId xmlns:p14="http://schemas.microsoft.com/office/powerpoint/2010/main" val="2663176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F7974-A98F-83D1-F1F3-236AA2D196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4C1695-5825-629A-412D-17F17ECF0B3D}"/>
              </a:ext>
            </a:extLst>
          </p:cNvPr>
          <p:cNvSpPr>
            <a:spLocks noGrp="1"/>
          </p:cNvSpPr>
          <p:nvPr>
            <p:ph type="title"/>
          </p:nvPr>
        </p:nvSpPr>
        <p:spPr/>
        <p:txBody>
          <a:bodyPr/>
          <a:lstStyle/>
          <a:p>
            <a:r>
              <a:rPr lang="en-US" dirty="0" err="1"/>
              <a:t>Samenvattend</a:t>
            </a:r>
            <a:r>
              <a:rPr lang="en-US" dirty="0"/>
              <a:t> 3:	</a:t>
            </a:r>
            <a:endParaRPr lang="nl-NL" dirty="0"/>
          </a:p>
        </p:txBody>
      </p:sp>
      <p:sp>
        <p:nvSpPr>
          <p:cNvPr id="3" name="Tijdelijke aanduiding voor inhoud 2">
            <a:extLst>
              <a:ext uri="{FF2B5EF4-FFF2-40B4-BE49-F238E27FC236}">
                <a16:creationId xmlns:a16="http://schemas.microsoft.com/office/drawing/2014/main" id="{FAC4DD75-7FBF-020F-3C46-F6D70FB51878}"/>
              </a:ext>
            </a:extLst>
          </p:cNvPr>
          <p:cNvSpPr>
            <a:spLocks noGrp="1"/>
          </p:cNvSpPr>
          <p:nvPr>
            <p:ph idx="1"/>
          </p:nvPr>
        </p:nvSpPr>
        <p:spPr/>
        <p:txBody>
          <a:bodyPr/>
          <a:lstStyle/>
          <a:p>
            <a:r>
              <a:rPr lang="en-US" dirty="0" err="1"/>
              <a:t>Spelregels</a:t>
            </a:r>
            <a:r>
              <a:rPr lang="en-US" dirty="0"/>
              <a:t> </a:t>
            </a:r>
            <a:r>
              <a:rPr lang="en-US" dirty="0" err="1"/>
              <a:t>bij</a:t>
            </a:r>
            <a:r>
              <a:rPr lang="en-US" dirty="0"/>
              <a:t> </a:t>
            </a:r>
            <a:r>
              <a:rPr lang="en-US" dirty="0" err="1"/>
              <a:t>omvang</a:t>
            </a:r>
            <a:r>
              <a:rPr lang="en-US" dirty="0"/>
              <a:t>:</a:t>
            </a:r>
          </a:p>
          <a:p>
            <a:r>
              <a:rPr lang="en-US" dirty="0"/>
              <a:t>3 </a:t>
            </a:r>
            <a:r>
              <a:rPr lang="en-US" dirty="0" err="1"/>
              <a:t>maanden</a:t>
            </a:r>
            <a:r>
              <a:rPr lang="en-US" dirty="0"/>
              <a:t> = 610b (</a:t>
            </a:r>
            <a:r>
              <a:rPr lang="en-US" dirty="0" err="1"/>
              <a:t>rechtsvermoeden</a:t>
            </a:r>
            <a:r>
              <a:rPr lang="en-US" dirty="0"/>
              <a:t>)</a:t>
            </a:r>
          </a:p>
          <a:p>
            <a:r>
              <a:rPr lang="en-US" dirty="0"/>
              <a:t>6 </a:t>
            </a:r>
            <a:r>
              <a:rPr lang="en-US" dirty="0" err="1"/>
              <a:t>maanden</a:t>
            </a:r>
            <a:r>
              <a:rPr lang="en-US" dirty="0"/>
              <a:t> = 2b </a:t>
            </a:r>
            <a:r>
              <a:rPr lang="en-US" dirty="0" err="1"/>
              <a:t>Wfw</a:t>
            </a:r>
            <a:r>
              <a:rPr lang="en-US" dirty="0"/>
              <a:t> (</a:t>
            </a:r>
            <a:r>
              <a:rPr lang="en-US" dirty="0" err="1"/>
              <a:t>verzoek</a:t>
            </a:r>
            <a:r>
              <a:rPr lang="en-US" dirty="0"/>
              <a:t> om </a:t>
            </a:r>
            <a:r>
              <a:rPr lang="en-US" dirty="0" err="1"/>
              <a:t>meer</a:t>
            </a:r>
            <a:r>
              <a:rPr lang="en-US" dirty="0"/>
              <a:t> </a:t>
            </a:r>
            <a:r>
              <a:rPr lang="en-US" dirty="0" err="1"/>
              <a:t>zekerheid</a:t>
            </a:r>
            <a:r>
              <a:rPr lang="en-US" dirty="0"/>
              <a:t>, met </a:t>
            </a:r>
            <a:r>
              <a:rPr lang="en-US" dirty="0" err="1"/>
              <a:t>rechtsfeit</a:t>
            </a:r>
            <a:r>
              <a:rPr lang="en-US" dirty="0"/>
              <a:t> </a:t>
            </a:r>
            <a:r>
              <a:rPr lang="en-US" dirty="0" err="1"/>
              <a:t>bij</a:t>
            </a:r>
            <a:r>
              <a:rPr lang="en-US" dirty="0"/>
              <a:t> </a:t>
            </a:r>
            <a:r>
              <a:rPr lang="en-US" dirty="0" err="1"/>
              <a:t>niet</a:t>
            </a:r>
            <a:r>
              <a:rPr lang="en-US" dirty="0"/>
              <a:t> </a:t>
            </a:r>
            <a:r>
              <a:rPr lang="en-US" dirty="0" err="1"/>
              <a:t>tijdige</a:t>
            </a:r>
            <a:r>
              <a:rPr lang="en-US" dirty="0"/>
              <a:t> </a:t>
            </a:r>
            <a:r>
              <a:rPr lang="en-US" dirty="0" err="1"/>
              <a:t>beantwoording</a:t>
            </a:r>
            <a:r>
              <a:rPr lang="en-US" dirty="0"/>
              <a:t> van </a:t>
            </a:r>
            <a:r>
              <a:rPr lang="en-US" dirty="0" err="1"/>
              <a:t>dit</a:t>
            </a:r>
            <a:r>
              <a:rPr lang="en-US" dirty="0"/>
              <a:t> </a:t>
            </a:r>
            <a:r>
              <a:rPr lang="en-US" dirty="0" err="1"/>
              <a:t>verzoek</a:t>
            </a:r>
            <a:r>
              <a:rPr lang="en-US" dirty="0"/>
              <a:t>)</a:t>
            </a:r>
          </a:p>
          <a:p>
            <a:r>
              <a:rPr lang="en-US" dirty="0"/>
              <a:t>12 </a:t>
            </a:r>
            <a:r>
              <a:rPr lang="en-US" dirty="0" err="1"/>
              <a:t>maanden</a:t>
            </a:r>
            <a:r>
              <a:rPr lang="en-US" dirty="0"/>
              <a:t> = 628a lid 5 (</a:t>
            </a:r>
            <a:r>
              <a:rPr lang="en-US" dirty="0" err="1"/>
              <a:t>aanbiedingsplicht</a:t>
            </a:r>
            <a:r>
              <a:rPr lang="en-US" dirty="0"/>
              <a:t>)</a:t>
            </a:r>
          </a:p>
          <a:p>
            <a:endParaRPr lang="en-US" dirty="0"/>
          </a:p>
          <a:p>
            <a:r>
              <a:rPr lang="en-US" dirty="0"/>
              <a:t>Alles mag </a:t>
            </a:r>
            <a:r>
              <a:rPr lang="en-US" dirty="0" err="1"/>
              <a:t>cumuleren</a:t>
            </a:r>
            <a:endParaRPr lang="en-US" dirty="0"/>
          </a:p>
          <a:p>
            <a:endParaRPr lang="en-US" dirty="0"/>
          </a:p>
          <a:p>
            <a:pPr marL="0" indent="0">
              <a:buNone/>
            </a:pPr>
            <a:endParaRPr lang="nl-NL" dirty="0"/>
          </a:p>
        </p:txBody>
      </p:sp>
    </p:spTree>
    <p:extLst>
      <p:ext uri="{BB962C8B-B14F-4D97-AF65-F5344CB8AC3E}">
        <p14:creationId xmlns:p14="http://schemas.microsoft.com/office/powerpoint/2010/main" val="991789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umbo - Winkelcentrum Marsdijk.nl">
            <a:extLst>
              <a:ext uri="{FF2B5EF4-FFF2-40B4-BE49-F238E27FC236}">
                <a16:creationId xmlns:a16="http://schemas.microsoft.com/office/drawing/2014/main" id="{07314E96-9C08-9DEF-E3F3-0912C0D35B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998" b="10732"/>
          <a:stretch>
            <a:fillRect/>
          </a:stretch>
        </p:blipFill>
        <p:spPr bwMode="auto">
          <a:xfrm>
            <a:off x="20" y="10"/>
            <a:ext cx="9143980" cy="5143490"/>
          </a:xfrm>
          <a:prstGeom prst="rect">
            <a:avLst/>
          </a:prstGeom>
          <a:solidFill>
            <a:srgbClr val="FFFFFF"/>
          </a:solidFill>
        </p:spPr>
      </p:pic>
      <p:sp>
        <p:nvSpPr>
          <p:cNvPr id="4" name="Tijdelijke aanduiding voor dianummer 3" hidden="1">
            <a:extLst>
              <a:ext uri="{FF2B5EF4-FFF2-40B4-BE49-F238E27FC236}">
                <a16:creationId xmlns:a16="http://schemas.microsoft.com/office/drawing/2014/main" id="{EE461467-9976-BD00-5F0D-0A248CD3D5CC}"/>
              </a:ext>
            </a:extLst>
          </p:cNvPr>
          <p:cNvSpPr>
            <a:spLocks noGrp="1"/>
          </p:cNvSpPr>
          <p:nvPr>
            <p:ph type="sldNum" sz="quarter" idx="12"/>
          </p:nvPr>
        </p:nvSpPr>
        <p:spPr/>
        <p:txBody>
          <a:bodyPr/>
          <a:lstStyle/>
          <a:p>
            <a:pPr>
              <a:spcAft>
                <a:spcPts val="600"/>
              </a:spcAft>
            </a:pPr>
            <a:fld id="{8C6BC05E-DB9A-EB4A-A776-575FA40369A3}" type="slidenum">
              <a:rPr lang="nl-NL" smtClean="0"/>
              <a:pPr>
                <a:spcAft>
                  <a:spcPts val="600"/>
                </a:spcAft>
              </a:pPr>
              <a:t>49</a:t>
            </a:fld>
            <a:endParaRPr lang="nl-NL"/>
          </a:p>
        </p:txBody>
      </p:sp>
    </p:spTree>
    <p:extLst>
      <p:ext uri="{BB962C8B-B14F-4D97-AF65-F5344CB8AC3E}">
        <p14:creationId xmlns:p14="http://schemas.microsoft.com/office/powerpoint/2010/main" val="4156419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93B885-5026-FB6A-B966-9C0B4C870F65}"/>
              </a:ext>
            </a:extLst>
          </p:cNvPr>
          <p:cNvSpPr>
            <a:spLocks noGrp="1"/>
          </p:cNvSpPr>
          <p:nvPr>
            <p:ph type="title"/>
          </p:nvPr>
        </p:nvSpPr>
        <p:spPr/>
        <p:txBody>
          <a:bodyPr/>
          <a:lstStyle/>
          <a:p>
            <a:r>
              <a:rPr lang="en-US" dirty="0"/>
              <a:t>OVO </a:t>
            </a:r>
            <a:r>
              <a:rPr lang="en-US" dirty="0" err="1"/>
              <a:t>en</a:t>
            </a:r>
            <a:r>
              <a:rPr lang="en-US" dirty="0"/>
              <a:t> ETO</a:t>
            </a:r>
            <a:endParaRPr lang="nl-NL" dirty="0"/>
          </a:p>
        </p:txBody>
      </p:sp>
      <p:sp>
        <p:nvSpPr>
          <p:cNvPr id="3" name="Tijdelijke aanduiding voor inhoud 2">
            <a:extLst>
              <a:ext uri="{FF2B5EF4-FFF2-40B4-BE49-F238E27FC236}">
                <a16:creationId xmlns:a16="http://schemas.microsoft.com/office/drawing/2014/main" id="{A561FE8C-DBDD-82F4-5CB0-1C143FE8D5D8}"/>
              </a:ext>
            </a:extLst>
          </p:cNvPr>
          <p:cNvSpPr>
            <a:spLocks noGrp="1"/>
          </p:cNvSpPr>
          <p:nvPr>
            <p:ph idx="1"/>
          </p:nvPr>
        </p:nvSpPr>
        <p:spPr/>
        <p:txBody>
          <a:bodyPr/>
          <a:lstStyle/>
          <a:p>
            <a:r>
              <a:rPr lang="nl-NL" b="1" u="sng" dirty="0">
                <a:hlinkClick r:id="rId2"/>
              </a:rPr>
              <a:t>ECLI:NL:HR:2026:204 Hoge Raad, 06-02-2026, 25/00184</a:t>
            </a:r>
            <a:endParaRPr lang="nl-NL" dirty="0"/>
          </a:p>
          <a:p>
            <a:endParaRPr lang="nl-NL" dirty="0"/>
          </a:p>
          <a:p>
            <a:r>
              <a:rPr lang="nl-NL" dirty="0"/>
              <a:t>Werkneemster is sinds 1994 in dienst van franchisenemer Jumbo (aanvankelijk 32 uur), laatstelijk 8 uur als soort PA van franchisenemer</a:t>
            </a:r>
          </a:p>
          <a:p>
            <a:r>
              <a:rPr lang="nl-NL" dirty="0"/>
              <a:t>Ze werkt 32 uur per week bij andere werkgever als HR-adviseur en voor 8 uur per week voor een stichting (HR-werk)</a:t>
            </a:r>
          </a:p>
          <a:p>
            <a:r>
              <a:rPr lang="nl-NL" dirty="0"/>
              <a:t>Overgang van onderneming naar Maripaan Groep (17 vestigingen, met professionele ondersteuning), verkrijger was uiteindelijk Roden Supermarkt</a:t>
            </a:r>
          </a:p>
          <a:p>
            <a:r>
              <a:rPr lang="nl-NL" dirty="0"/>
              <a:t>Functie van werkneemster bestaat niet en is niet inpasbaar</a:t>
            </a:r>
          </a:p>
          <a:p>
            <a:r>
              <a:rPr lang="nl-NL" dirty="0"/>
              <a:t>Staat opzegverbod wegens </a:t>
            </a:r>
            <a:r>
              <a:rPr lang="nl-NL" dirty="0" err="1"/>
              <a:t>ovo</a:t>
            </a:r>
            <a:r>
              <a:rPr lang="nl-NL" dirty="0"/>
              <a:t> in de weg aan ontbinding op de a-grond?</a:t>
            </a:r>
          </a:p>
        </p:txBody>
      </p:sp>
      <p:sp>
        <p:nvSpPr>
          <p:cNvPr id="4" name="Tijdelijke aanduiding voor dianummer 3">
            <a:extLst>
              <a:ext uri="{FF2B5EF4-FFF2-40B4-BE49-F238E27FC236}">
                <a16:creationId xmlns:a16="http://schemas.microsoft.com/office/drawing/2014/main" id="{E1F3C09C-B139-4345-B60B-C159E338C315}"/>
              </a:ext>
            </a:extLst>
          </p:cNvPr>
          <p:cNvSpPr>
            <a:spLocks noGrp="1"/>
          </p:cNvSpPr>
          <p:nvPr>
            <p:ph type="sldNum" sz="quarter" idx="12"/>
          </p:nvPr>
        </p:nvSpPr>
        <p:spPr/>
        <p:txBody>
          <a:bodyPr/>
          <a:lstStyle/>
          <a:p>
            <a:fld id="{8C6BC05E-DB9A-EB4A-A776-575FA40369A3}" type="slidenum">
              <a:rPr lang="nl-NL" smtClean="0"/>
              <a:pPr/>
              <a:t>50</a:t>
            </a:fld>
            <a:endParaRPr lang="nl-NL"/>
          </a:p>
        </p:txBody>
      </p:sp>
    </p:spTree>
    <p:extLst>
      <p:ext uri="{BB962C8B-B14F-4D97-AF65-F5344CB8AC3E}">
        <p14:creationId xmlns:p14="http://schemas.microsoft.com/office/powerpoint/2010/main" val="39658893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E078B-5CCB-5529-5437-E13F3F4178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AD8FBB-3F02-7BA4-C100-60849666C456}"/>
              </a:ext>
            </a:extLst>
          </p:cNvPr>
          <p:cNvSpPr>
            <a:spLocks noGrp="1"/>
          </p:cNvSpPr>
          <p:nvPr>
            <p:ph type="title"/>
          </p:nvPr>
        </p:nvSpPr>
        <p:spPr/>
        <p:txBody>
          <a:bodyPr/>
          <a:lstStyle/>
          <a:p>
            <a:r>
              <a:rPr lang="en-US" dirty="0"/>
              <a:t>OVO </a:t>
            </a:r>
            <a:r>
              <a:rPr lang="en-US" dirty="0" err="1"/>
              <a:t>en</a:t>
            </a:r>
            <a:r>
              <a:rPr lang="en-US" dirty="0"/>
              <a:t> ETO</a:t>
            </a:r>
            <a:endParaRPr lang="nl-NL" dirty="0"/>
          </a:p>
        </p:txBody>
      </p:sp>
      <p:sp>
        <p:nvSpPr>
          <p:cNvPr id="3" name="Tijdelijke aanduiding voor inhoud 2">
            <a:extLst>
              <a:ext uri="{FF2B5EF4-FFF2-40B4-BE49-F238E27FC236}">
                <a16:creationId xmlns:a16="http://schemas.microsoft.com/office/drawing/2014/main" id="{FB16977F-0131-A60F-C419-1EBB5AEAD20F}"/>
              </a:ext>
            </a:extLst>
          </p:cNvPr>
          <p:cNvSpPr>
            <a:spLocks noGrp="1"/>
          </p:cNvSpPr>
          <p:nvPr>
            <p:ph idx="1"/>
          </p:nvPr>
        </p:nvSpPr>
        <p:spPr/>
        <p:txBody>
          <a:bodyPr/>
          <a:lstStyle/>
          <a:p>
            <a:r>
              <a:rPr lang="nl-NL" b="1" u="sng" dirty="0">
                <a:hlinkClick r:id="rId2"/>
              </a:rPr>
              <a:t>ECLI:NL:HR:2026:204 Hoge Raad, 06-02-2026, 25/00184</a:t>
            </a:r>
            <a:endParaRPr lang="nl-NL" dirty="0"/>
          </a:p>
          <a:p>
            <a:endParaRPr lang="nl-NL" dirty="0"/>
          </a:p>
          <a:p>
            <a:r>
              <a:rPr lang="nl-NL" dirty="0"/>
              <a:t>3.1.6 Hoewel dit niet met zoveel woorden in art. 7:670 lid 8 BW is opgenomen, moet deze bepaling, gelezen in overeenstemming met art. 4 lid 1 Richtlijn 2001/23/EG, zo worden begrepen dat deze geen beletsel vormt voor ontslagen om economische, technische of organisatorische redenen die wijzigingen voor de werkgelegenheid met zich brengen. Daarbij geldt dat ontslagen in een context van de overgang van een onderneming moeten zijn ingegeven door economische, technische of organisatorische redenen op het gebied van de tewerkstelling die geen intrinsiek verband houden met deze overgang.</a:t>
            </a:r>
          </a:p>
          <a:p>
            <a:endParaRPr lang="nl-NL" dirty="0"/>
          </a:p>
        </p:txBody>
      </p:sp>
      <p:sp>
        <p:nvSpPr>
          <p:cNvPr id="4" name="Tijdelijke aanduiding voor dianummer 3">
            <a:extLst>
              <a:ext uri="{FF2B5EF4-FFF2-40B4-BE49-F238E27FC236}">
                <a16:creationId xmlns:a16="http://schemas.microsoft.com/office/drawing/2014/main" id="{1F9AF401-B1C3-501F-F429-F08CBF447A99}"/>
              </a:ext>
            </a:extLst>
          </p:cNvPr>
          <p:cNvSpPr>
            <a:spLocks noGrp="1"/>
          </p:cNvSpPr>
          <p:nvPr>
            <p:ph type="sldNum" sz="quarter" idx="12"/>
          </p:nvPr>
        </p:nvSpPr>
        <p:spPr/>
        <p:txBody>
          <a:bodyPr/>
          <a:lstStyle/>
          <a:p>
            <a:fld id="{8C6BC05E-DB9A-EB4A-A776-575FA40369A3}" type="slidenum">
              <a:rPr lang="nl-NL" smtClean="0"/>
              <a:pPr/>
              <a:t>51</a:t>
            </a:fld>
            <a:endParaRPr lang="nl-NL"/>
          </a:p>
        </p:txBody>
      </p:sp>
    </p:spTree>
    <p:extLst>
      <p:ext uri="{BB962C8B-B14F-4D97-AF65-F5344CB8AC3E}">
        <p14:creationId xmlns:p14="http://schemas.microsoft.com/office/powerpoint/2010/main" val="3883462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4D5D1-C5DD-E54A-399C-1833FEC691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B71D49-8274-6077-AA93-26D24F2739BD}"/>
              </a:ext>
            </a:extLst>
          </p:cNvPr>
          <p:cNvSpPr>
            <a:spLocks noGrp="1"/>
          </p:cNvSpPr>
          <p:nvPr>
            <p:ph type="title"/>
          </p:nvPr>
        </p:nvSpPr>
        <p:spPr/>
        <p:txBody>
          <a:bodyPr/>
          <a:lstStyle/>
          <a:p>
            <a:r>
              <a:rPr lang="en-US" dirty="0"/>
              <a:t>OVO </a:t>
            </a:r>
            <a:r>
              <a:rPr lang="en-US" dirty="0" err="1"/>
              <a:t>en</a:t>
            </a:r>
            <a:r>
              <a:rPr lang="en-US" dirty="0"/>
              <a:t> ETO: </a:t>
            </a:r>
            <a:r>
              <a:rPr lang="en-US" dirty="0" err="1"/>
              <a:t>intrinsiek</a:t>
            </a:r>
            <a:r>
              <a:rPr lang="en-US" dirty="0"/>
              <a:t> vs </a:t>
            </a:r>
            <a:r>
              <a:rPr lang="en-US" dirty="0" err="1"/>
              <a:t>geen</a:t>
            </a:r>
            <a:r>
              <a:rPr lang="en-US" dirty="0"/>
              <a:t> </a:t>
            </a:r>
            <a:r>
              <a:rPr lang="en-US" dirty="0" err="1"/>
              <a:t>enkel</a:t>
            </a:r>
            <a:endParaRPr lang="nl-NL" dirty="0"/>
          </a:p>
        </p:txBody>
      </p:sp>
      <p:sp>
        <p:nvSpPr>
          <p:cNvPr id="3" name="Tijdelijke aanduiding voor inhoud 2">
            <a:extLst>
              <a:ext uri="{FF2B5EF4-FFF2-40B4-BE49-F238E27FC236}">
                <a16:creationId xmlns:a16="http://schemas.microsoft.com/office/drawing/2014/main" id="{529DCBAE-2086-69F0-3C0B-6F35A21ADE8D}"/>
              </a:ext>
            </a:extLst>
          </p:cNvPr>
          <p:cNvSpPr>
            <a:spLocks noGrp="1"/>
          </p:cNvSpPr>
          <p:nvPr>
            <p:ph idx="1"/>
          </p:nvPr>
        </p:nvSpPr>
        <p:spPr>
          <a:xfrm>
            <a:off x="491525" y="824594"/>
            <a:ext cx="8172000" cy="3348000"/>
          </a:xfrm>
        </p:spPr>
        <p:txBody>
          <a:bodyPr/>
          <a:lstStyle/>
          <a:p>
            <a:r>
              <a:rPr lang="nl-NL" dirty="0"/>
              <a:t>Dat het moet gaan om ETO-redenen op het gebied van tewerkstelling die </a:t>
            </a:r>
            <a:r>
              <a:rPr lang="nl-NL" b="1" dirty="0"/>
              <a:t>geen intrinsiek verband </a:t>
            </a:r>
            <a:r>
              <a:rPr lang="nl-NL" dirty="0"/>
              <a:t>houden met de overgang van onderneming, betekent niet dat er </a:t>
            </a:r>
            <a:r>
              <a:rPr lang="nl-NL" b="1" dirty="0"/>
              <a:t>geen enkel verband </a:t>
            </a:r>
            <a:r>
              <a:rPr lang="nl-NL" dirty="0"/>
              <a:t>mag bestaan tussen de overgang van onderneming en de aan het ontslag ten grondslag gelegde ETO-redenen. Dat volgt reeds uit het gegeven dat het gaat om ontslagen in de context van een overgang van een onderneming. Aanvullende omstandigheden kunnen maken dat ontslag zich verdraagt met de eis dat sprake is van ETO-redenen die geen intrinsiek verband houden met de overgang van onderneming. De richtlijn beoogt in het geval van overgang van een onderneming immers niet alleen de belangen van de werknemers te beschermen, maar wil een billijk evenwicht verzekeren tussen hun belangen en die van de verkrijger. Zij preciseert meer bepaald dat de verkrijger de aanpassingen en veranderingen moet kunnen doorvoeren waartoe de voortzetting van zijn activiteiten noopt</a:t>
            </a:r>
          </a:p>
        </p:txBody>
      </p:sp>
      <p:sp>
        <p:nvSpPr>
          <p:cNvPr id="4" name="Tijdelijke aanduiding voor dianummer 3">
            <a:extLst>
              <a:ext uri="{FF2B5EF4-FFF2-40B4-BE49-F238E27FC236}">
                <a16:creationId xmlns:a16="http://schemas.microsoft.com/office/drawing/2014/main" id="{5F342B22-5E8B-6D09-5F3E-7C54118C2009}"/>
              </a:ext>
            </a:extLst>
          </p:cNvPr>
          <p:cNvSpPr>
            <a:spLocks noGrp="1"/>
          </p:cNvSpPr>
          <p:nvPr>
            <p:ph type="sldNum" sz="quarter" idx="12"/>
          </p:nvPr>
        </p:nvSpPr>
        <p:spPr/>
        <p:txBody>
          <a:bodyPr/>
          <a:lstStyle/>
          <a:p>
            <a:fld id="{8C6BC05E-DB9A-EB4A-A776-575FA40369A3}" type="slidenum">
              <a:rPr lang="nl-NL" smtClean="0"/>
              <a:pPr/>
              <a:t>52</a:t>
            </a:fld>
            <a:endParaRPr lang="nl-NL"/>
          </a:p>
        </p:txBody>
      </p:sp>
    </p:spTree>
    <p:extLst>
      <p:ext uri="{BB962C8B-B14F-4D97-AF65-F5344CB8AC3E}">
        <p14:creationId xmlns:p14="http://schemas.microsoft.com/office/powerpoint/2010/main" val="754291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51AB0C-3EF9-CC75-6556-E826A225B1B5}"/>
              </a:ext>
            </a:extLst>
          </p:cNvPr>
          <p:cNvSpPr>
            <a:spLocks noGrp="1"/>
          </p:cNvSpPr>
          <p:nvPr>
            <p:ph type="title"/>
          </p:nvPr>
        </p:nvSpPr>
        <p:spPr/>
        <p:txBody>
          <a:bodyPr/>
          <a:lstStyle/>
          <a:p>
            <a:r>
              <a:rPr lang="en-US" dirty="0"/>
              <a:t>Concl. A-G </a:t>
            </a:r>
            <a:r>
              <a:rPr lang="en-US" dirty="0" err="1"/>
              <a:t>Drijber</a:t>
            </a:r>
            <a:r>
              <a:rPr lang="en-US" dirty="0"/>
              <a:t>: </a:t>
            </a:r>
            <a:endParaRPr lang="nl-NL" dirty="0"/>
          </a:p>
        </p:txBody>
      </p:sp>
      <p:sp>
        <p:nvSpPr>
          <p:cNvPr id="3" name="Tijdelijke aanduiding voor inhoud 2">
            <a:extLst>
              <a:ext uri="{FF2B5EF4-FFF2-40B4-BE49-F238E27FC236}">
                <a16:creationId xmlns:a16="http://schemas.microsoft.com/office/drawing/2014/main" id="{B5C7EEB4-5026-F792-5124-ACB551D9A591}"/>
              </a:ext>
            </a:extLst>
          </p:cNvPr>
          <p:cNvSpPr>
            <a:spLocks noGrp="1"/>
          </p:cNvSpPr>
          <p:nvPr>
            <p:ph idx="1"/>
          </p:nvPr>
        </p:nvSpPr>
        <p:spPr>
          <a:xfrm>
            <a:off x="480475" y="802739"/>
            <a:ext cx="8172000" cy="3348000"/>
          </a:xfrm>
        </p:spPr>
        <p:txBody>
          <a:bodyPr/>
          <a:lstStyle/>
          <a:p>
            <a:r>
              <a:rPr lang="nl-NL" dirty="0"/>
              <a:t>4.15 Het </a:t>
            </a:r>
            <a:r>
              <a:rPr lang="nl-NL" i="1" dirty="0" err="1"/>
              <a:t>Kirtruna</a:t>
            </a:r>
            <a:r>
              <a:rPr lang="nl-NL" dirty="0"/>
              <a:t>-arrest (2008) heeft betrekking op een ontruimingsprocedure bij huur van bedrijfsruimte in een geval waarin de koper van winkels geen overeenstemming bereikte met de verhuurder van het pand waar die winkels zijn gevestigd. De Spaanse rechter overweegt dat toewijzing van het ontruimingsverzoek kan betekenen dat de verkrijger haar activiteiten moet staken, wat kan leiden tot beëindiging van de arbeidsovereenkomsten van de aldaar werkzame werknemers. </a:t>
            </a:r>
          </a:p>
          <a:p>
            <a:r>
              <a:rPr lang="nl-NL" dirty="0"/>
              <a:t>4.18 In de onderstreepte passage in punt 54 van het </a:t>
            </a:r>
            <a:r>
              <a:rPr lang="nl-NL" i="1" dirty="0" err="1"/>
              <a:t>Plessers</a:t>
            </a:r>
            <a:r>
              <a:rPr lang="nl-NL" i="1" dirty="0"/>
              <a:t>-arrest </a:t>
            </a:r>
            <a:r>
              <a:rPr lang="nl-NL" dirty="0"/>
              <a:t>(2019) wordt gesproken van ‘ontslagen in de context van de overgang van een onderneming’ (in de Engelse </a:t>
            </a:r>
            <a:r>
              <a:rPr lang="nl-NL" dirty="0" err="1"/>
              <a:t>taalversie</a:t>
            </a:r>
            <a:r>
              <a:rPr lang="nl-NL" dirty="0"/>
              <a:t>: “</a:t>
            </a:r>
            <a:r>
              <a:rPr lang="nl-NL" i="1" dirty="0" err="1"/>
              <a:t>dismissals</a:t>
            </a:r>
            <a:r>
              <a:rPr lang="nl-NL" i="1" dirty="0"/>
              <a:t> </a:t>
            </a:r>
            <a:r>
              <a:rPr lang="nl-NL" i="1" dirty="0" err="1"/>
              <a:t>which</a:t>
            </a:r>
            <a:r>
              <a:rPr lang="nl-NL" i="1" dirty="0"/>
              <a:t> </a:t>
            </a:r>
            <a:r>
              <a:rPr lang="nl-NL" i="1" dirty="0" err="1"/>
              <a:t>occur</a:t>
            </a:r>
            <a:r>
              <a:rPr lang="nl-NL" i="1" dirty="0"/>
              <a:t> in </a:t>
            </a:r>
            <a:r>
              <a:rPr lang="nl-NL" i="1" dirty="0" err="1"/>
              <a:t>the</a:t>
            </a:r>
            <a:r>
              <a:rPr lang="nl-NL" i="1" dirty="0"/>
              <a:t> context of </a:t>
            </a:r>
            <a:r>
              <a:rPr lang="nl-NL" i="1" dirty="0" err="1"/>
              <a:t>the</a:t>
            </a:r>
            <a:r>
              <a:rPr lang="nl-NL" i="1" dirty="0"/>
              <a:t> transfer of </a:t>
            </a:r>
            <a:r>
              <a:rPr lang="nl-NL" i="1" dirty="0" err="1"/>
              <a:t>an</a:t>
            </a:r>
            <a:r>
              <a:rPr lang="nl-NL" i="1" dirty="0"/>
              <a:t> </a:t>
            </a:r>
            <a:r>
              <a:rPr lang="nl-NL" i="1" dirty="0" err="1"/>
              <a:t>undertaking</a:t>
            </a:r>
            <a:r>
              <a:rPr lang="nl-NL" dirty="0"/>
              <a:t>”). Dit bevestigt dat het geven van ontslag op grond aan een </a:t>
            </a:r>
            <a:r>
              <a:rPr lang="nl-NL" dirty="0" err="1"/>
              <a:t>eto</a:t>
            </a:r>
            <a:r>
              <a:rPr lang="nl-NL" dirty="0"/>
              <a:t>-reden die samenhangt met de overgang van een onderneming, op zichzelf niet onmogelijk is omdat er dan naast de overgang een aanvullende ontslagreden is. In dat geval is er geen ‘intrinsiek verband’ met de overgang.</a:t>
            </a:r>
          </a:p>
        </p:txBody>
      </p:sp>
      <p:sp>
        <p:nvSpPr>
          <p:cNvPr id="4" name="Tijdelijke aanduiding voor dianummer 3">
            <a:extLst>
              <a:ext uri="{FF2B5EF4-FFF2-40B4-BE49-F238E27FC236}">
                <a16:creationId xmlns:a16="http://schemas.microsoft.com/office/drawing/2014/main" id="{D9DD513B-3C98-2B8E-5F0C-754D97661AA2}"/>
              </a:ext>
            </a:extLst>
          </p:cNvPr>
          <p:cNvSpPr>
            <a:spLocks noGrp="1"/>
          </p:cNvSpPr>
          <p:nvPr>
            <p:ph type="sldNum" sz="quarter" idx="12"/>
          </p:nvPr>
        </p:nvSpPr>
        <p:spPr/>
        <p:txBody>
          <a:bodyPr/>
          <a:lstStyle/>
          <a:p>
            <a:fld id="{8C6BC05E-DB9A-EB4A-A776-575FA40369A3}" type="slidenum">
              <a:rPr lang="nl-NL" smtClean="0"/>
              <a:pPr/>
              <a:t>53</a:t>
            </a:fld>
            <a:endParaRPr lang="nl-NL"/>
          </a:p>
        </p:txBody>
      </p:sp>
    </p:spTree>
    <p:extLst>
      <p:ext uri="{BB962C8B-B14F-4D97-AF65-F5344CB8AC3E}">
        <p14:creationId xmlns:p14="http://schemas.microsoft.com/office/powerpoint/2010/main" val="30889299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015C4-90D2-3840-8519-82D73E2AF3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1D6BD5-D23F-2D1B-C643-120C7769DF6C}"/>
              </a:ext>
            </a:extLst>
          </p:cNvPr>
          <p:cNvSpPr>
            <a:spLocks noGrp="1"/>
          </p:cNvSpPr>
          <p:nvPr>
            <p:ph type="title"/>
          </p:nvPr>
        </p:nvSpPr>
        <p:spPr/>
        <p:txBody>
          <a:bodyPr/>
          <a:lstStyle/>
          <a:p>
            <a:r>
              <a:rPr lang="en-US" dirty="0"/>
              <a:t>Concl. A-G </a:t>
            </a:r>
            <a:r>
              <a:rPr lang="en-US" dirty="0" err="1"/>
              <a:t>Drijber</a:t>
            </a:r>
            <a:r>
              <a:rPr lang="en-US" dirty="0"/>
              <a:t>: (</a:t>
            </a:r>
            <a:r>
              <a:rPr lang="en-US" dirty="0" err="1"/>
              <a:t>ontslag</a:t>
            </a:r>
            <a:r>
              <a:rPr lang="en-US" dirty="0"/>
              <a:t> </a:t>
            </a:r>
            <a:r>
              <a:rPr lang="en-US" dirty="0" err="1"/>
              <a:t>voor</a:t>
            </a:r>
            <a:r>
              <a:rPr lang="en-US" dirty="0"/>
              <a:t> </a:t>
            </a:r>
            <a:r>
              <a:rPr lang="en-US" dirty="0" err="1"/>
              <a:t>ovo</a:t>
            </a:r>
            <a:r>
              <a:rPr lang="en-US" dirty="0"/>
              <a:t>, </a:t>
            </a:r>
            <a:r>
              <a:rPr lang="en-US" dirty="0" err="1"/>
              <a:t>wegens</a:t>
            </a:r>
            <a:r>
              <a:rPr lang="en-US" dirty="0"/>
              <a:t> </a:t>
            </a:r>
            <a:r>
              <a:rPr lang="en-US" dirty="0" err="1"/>
              <a:t>ovo</a:t>
            </a:r>
            <a:r>
              <a:rPr lang="en-US" dirty="0"/>
              <a:t>?)</a:t>
            </a:r>
            <a:endParaRPr lang="nl-NL" dirty="0"/>
          </a:p>
        </p:txBody>
      </p:sp>
      <p:sp>
        <p:nvSpPr>
          <p:cNvPr id="3" name="Tijdelijke aanduiding voor inhoud 2">
            <a:extLst>
              <a:ext uri="{FF2B5EF4-FFF2-40B4-BE49-F238E27FC236}">
                <a16:creationId xmlns:a16="http://schemas.microsoft.com/office/drawing/2014/main" id="{521CE244-C406-49B7-8B63-A6EB70716FA5}"/>
              </a:ext>
            </a:extLst>
          </p:cNvPr>
          <p:cNvSpPr>
            <a:spLocks noGrp="1"/>
          </p:cNvSpPr>
          <p:nvPr>
            <p:ph idx="1"/>
          </p:nvPr>
        </p:nvSpPr>
        <p:spPr>
          <a:xfrm>
            <a:off x="480475" y="1315178"/>
            <a:ext cx="8172000" cy="3348000"/>
          </a:xfrm>
        </p:spPr>
        <p:txBody>
          <a:bodyPr/>
          <a:lstStyle/>
          <a:p>
            <a:r>
              <a:rPr lang="nl-NL" dirty="0"/>
              <a:t>4.16</a:t>
            </a:r>
          </a:p>
          <a:p>
            <a:r>
              <a:rPr lang="nl-NL" dirty="0"/>
              <a:t>Een langer tijdsverloop tussen overgang en ontslagaanvraag is aan de orde in het </a:t>
            </a:r>
            <a:r>
              <a:rPr lang="nl-NL" i="1" dirty="0" err="1"/>
              <a:t>Colino</a:t>
            </a:r>
            <a:r>
              <a:rPr lang="nl-NL" i="1" dirty="0"/>
              <a:t> </a:t>
            </a:r>
            <a:r>
              <a:rPr lang="nl-NL" i="1" dirty="0" err="1"/>
              <a:t>Sigüenza</a:t>
            </a:r>
            <a:r>
              <a:rPr lang="nl-NL" dirty="0"/>
              <a:t>-arrest (2018).</a:t>
            </a:r>
            <a:r>
              <a:rPr lang="nl-NL" b="1" u="sng" dirty="0"/>
              <a:t>36</a:t>
            </a:r>
            <a:r>
              <a:rPr lang="nl-NL" dirty="0"/>
              <a:t> De gemeentelijke muziekacademie (</a:t>
            </a:r>
            <a:r>
              <a:rPr lang="nl-NL" dirty="0" err="1"/>
              <a:t>Músicos</a:t>
            </a:r>
            <a:r>
              <a:rPr lang="nl-NL" dirty="0"/>
              <a:t> y </a:t>
            </a:r>
            <a:r>
              <a:rPr lang="nl-NL" dirty="0" err="1"/>
              <a:t>Escuela</a:t>
            </a:r>
            <a:r>
              <a:rPr lang="nl-NL" dirty="0"/>
              <a:t>) ontslaat haar voltallige personeel, onder andere na de weigering van de gemeente haar toezegging na te komen om in te staan voor een financieel tekort. Enkele maanden later gunt de gemeente het beheer van de muziekacademie aan een andere opdrachtnemer (In-</a:t>
            </a:r>
            <a:r>
              <a:rPr lang="nl-NL" dirty="0" err="1"/>
              <a:t>pulso</a:t>
            </a:r>
            <a:r>
              <a:rPr lang="nl-NL" dirty="0"/>
              <a:t> Musical) die dezelfde lokalen en muziekinstrumenten gebruikt. Werknemer </a:t>
            </a:r>
            <a:r>
              <a:rPr lang="nl-NL" dirty="0" err="1"/>
              <a:t>Sigüenza</a:t>
            </a:r>
            <a:r>
              <a:rPr lang="nl-NL" dirty="0"/>
              <a:t> meent dat hij door overgang van onderneming bij In-</a:t>
            </a:r>
            <a:r>
              <a:rPr lang="nl-NL" dirty="0" err="1"/>
              <a:t>pulso</a:t>
            </a:r>
            <a:r>
              <a:rPr lang="nl-NL" dirty="0"/>
              <a:t> Musical in dienst is getreden. </a:t>
            </a:r>
          </a:p>
          <a:p>
            <a:endParaRPr lang="nl-NL" dirty="0"/>
          </a:p>
        </p:txBody>
      </p:sp>
      <p:sp>
        <p:nvSpPr>
          <p:cNvPr id="4" name="Tijdelijke aanduiding voor dianummer 3">
            <a:extLst>
              <a:ext uri="{FF2B5EF4-FFF2-40B4-BE49-F238E27FC236}">
                <a16:creationId xmlns:a16="http://schemas.microsoft.com/office/drawing/2014/main" id="{4C486DBB-767C-9302-BF73-BFD9B04986A8}"/>
              </a:ext>
            </a:extLst>
          </p:cNvPr>
          <p:cNvSpPr>
            <a:spLocks noGrp="1"/>
          </p:cNvSpPr>
          <p:nvPr>
            <p:ph type="sldNum" sz="quarter" idx="12"/>
          </p:nvPr>
        </p:nvSpPr>
        <p:spPr/>
        <p:txBody>
          <a:bodyPr/>
          <a:lstStyle/>
          <a:p>
            <a:fld id="{8C6BC05E-DB9A-EB4A-A776-575FA40369A3}" type="slidenum">
              <a:rPr lang="nl-NL" smtClean="0"/>
              <a:pPr/>
              <a:t>54</a:t>
            </a:fld>
            <a:endParaRPr lang="nl-NL"/>
          </a:p>
        </p:txBody>
      </p:sp>
    </p:spTree>
    <p:extLst>
      <p:ext uri="{BB962C8B-B14F-4D97-AF65-F5344CB8AC3E}">
        <p14:creationId xmlns:p14="http://schemas.microsoft.com/office/powerpoint/2010/main" val="201975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DE834-2ECF-2CE7-F318-FECBB1CCCC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AEA6D1-254E-201A-D12B-74452AF6E9B3}"/>
              </a:ext>
            </a:extLst>
          </p:cNvPr>
          <p:cNvSpPr>
            <a:spLocks noGrp="1"/>
          </p:cNvSpPr>
          <p:nvPr>
            <p:ph type="title"/>
          </p:nvPr>
        </p:nvSpPr>
        <p:spPr/>
        <p:txBody>
          <a:bodyPr/>
          <a:lstStyle/>
          <a:p>
            <a:r>
              <a:rPr lang="en-US" dirty="0"/>
              <a:t>Concl. A-G </a:t>
            </a:r>
            <a:r>
              <a:rPr lang="en-US" dirty="0" err="1"/>
              <a:t>Drijber</a:t>
            </a:r>
            <a:r>
              <a:rPr lang="en-US" dirty="0"/>
              <a:t>: </a:t>
            </a:r>
            <a:endParaRPr lang="nl-NL" dirty="0"/>
          </a:p>
        </p:txBody>
      </p:sp>
      <p:sp>
        <p:nvSpPr>
          <p:cNvPr id="3" name="Tijdelijke aanduiding voor inhoud 2">
            <a:extLst>
              <a:ext uri="{FF2B5EF4-FFF2-40B4-BE49-F238E27FC236}">
                <a16:creationId xmlns:a16="http://schemas.microsoft.com/office/drawing/2014/main" id="{B5FAC13E-00CC-4B0D-63D2-1E6C10BC2ED9}"/>
              </a:ext>
            </a:extLst>
          </p:cNvPr>
          <p:cNvSpPr>
            <a:spLocks noGrp="1"/>
          </p:cNvSpPr>
          <p:nvPr>
            <p:ph idx="1"/>
          </p:nvPr>
        </p:nvSpPr>
        <p:spPr/>
        <p:txBody>
          <a:bodyPr/>
          <a:lstStyle/>
          <a:p>
            <a:r>
              <a:rPr lang="nl-NL" dirty="0"/>
              <a:t>4.19 Een overgenomen onderneming of een deel daarvan zal veelal moeten worden geïntegreerd in de onderneming van de verkrijger. Dat kan tot gevolg hebben dat door doublures bepaalde werknemers overtollig worden. Het ontslag van werknemers vindt dan weliswaar zijn aanleiding in de overgang van de onderneming, in die zin dat zonder die overgang de overtolligheid niet zou zijn ontstaan, maar de grond voor het ontslag is de overtolligheid of boventalligheid van de betrokken werknemers en niet de overgang van onderneming op zichzelf. Dat is een reden </a:t>
            </a:r>
            <a:r>
              <a:rPr lang="nl-NL" i="1" dirty="0"/>
              <a:t>naast </a:t>
            </a:r>
            <a:r>
              <a:rPr lang="nl-NL" dirty="0"/>
              <a:t>de overgang op zichzelf en er is geen ‘intrinsiek verband’ tussen de overgang en het ontslag. Kortom, de rechtspraak van het Hof van Justitie sluit niet uit dat interne aangelegenheden van de verkrijger zijn aan te merken als </a:t>
            </a:r>
            <a:r>
              <a:rPr lang="nl-NL" dirty="0" err="1"/>
              <a:t>eto</a:t>
            </a:r>
            <a:r>
              <a:rPr lang="nl-NL" dirty="0"/>
              <a:t>-redenen en dat die zwaarder kunnen wegen dan de ontslagbescherming bij overgang van onderneming.</a:t>
            </a:r>
          </a:p>
          <a:p>
            <a:endParaRPr lang="nl-NL" dirty="0"/>
          </a:p>
        </p:txBody>
      </p:sp>
      <p:sp>
        <p:nvSpPr>
          <p:cNvPr id="4" name="Tijdelijke aanduiding voor dianummer 3">
            <a:extLst>
              <a:ext uri="{FF2B5EF4-FFF2-40B4-BE49-F238E27FC236}">
                <a16:creationId xmlns:a16="http://schemas.microsoft.com/office/drawing/2014/main" id="{8EF5AF31-0A1F-EA72-3339-6D31FF1CDBF8}"/>
              </a:ext>
            </a:extLst>
          </p:cNvPr>
          <p:cNvSpPr>
            <a:spLocks noGrp="1"/>
          </p:cNvSpPr>
          <p:nvPr>
            <p:ph type="sldNum" sz="quarter" idx="12"/>
          </p:nvPr>
        </p:nvSpPr>
        <p:spPr/>
        <p:txBody>
          <a:bodyPr/>
          <a:lstStyle/>
          <a:p>
            <a:fld id="{8C6BC05E-DB9A-EB4A-A776-575FA40369A3}" type="slidenum">
              <a:rPr lang="nl-NL" smtClean="0"/>
              <a:pPr/>
              <a:t>55</a:t>
            </a:fld>
            <a:endParaRPr lang="nl-NL"/>
          </a:p>
        </p:txBody>
      </p:sp>
    </p:spTree>
    <p:extLst>
      <p:ext uri="{BB962C8B-B14F-4D97-AF65-F5344CB8AC3E}">
        <p14:creationId xmlns:p14="http://schemas.microsoft.com/office/powerpoint/2010/main" val="1763905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CB7A35-9D68-A77E-09CE-521DD095BAC8}"/>
              </a:ext>
            </a:extLst>
          </p:cNvPr>
          <p:cNvSpPr>
            <a:spLocks noGrp="1"/>
          </p:cNvSpPr>
          <p:nvPr>
            <p:ph type="title"/>
          </p:nvPr>
        </p:nvSpPr>
        <p:spPr/>
        <p:txBody>
          <a:bodyPr/>
          <a:lstStyle/>
          <a:p>
            <a:r>
              <a:rPr lang="en-US" dirty="0"/>
              <a:t>En </a:t>
            </a:r>
            <a:r>
              <a:rPr lang="en-US" dirty="0" err="1"/>
              <a:t>wijziging</a:t>
            </a:r>
            <a:r>
              <a:rPr lang="en-US" dirty="0"/>
              <a:t>? </a:t>
            </a:r>
            <a:endParaRPr lang="nl-NL" dirty="0"/>
          </a:p>
        </p:txBody>
      </p:sp>
      <p:sp>
        <p:nvSpPr>
          <p:cNvPr id="3" name="Tijdelijke aanduiding voor inhoud 2">
            <a:extLst>
              <a:ext uri="{FF2B5EF4-FFF2-40B4-BE49-F238E27FC236}">
                <a16:creationId xmlns:a16="http://schemas.microsoft.com/office/drawing/2014/main" id="{AD1FBA63-9C65-213F-7F5C-DB086EEBF926}"/>
              </a:ext>
            </a:extLst>
          </p:cNvPr>
          <p:cNvSpPr>
            <a:spLocks noGrp="1"/>
          </p:cNvSpPr>
          <p:nvPr>
            <p:ph idx="1"/>
          </p:nvPr>
        </p:nvSpPr>
        <p:spPr/>
        <p:txBody>
          <a:bodyPr/>
          <a:lstStyle/>
          <a:p>
            <a:r>
              <a:rPr lang="en-US" dirty="0"/>
              <a:t>HR 12 </a:t>
            </a:r>
            <a:r>
              <a:rPr lang="en-US" dirty="0" err="1"/>
              <a:t>juli</a:t>
            </a:r>
            <a:r>
              <a:rPr lang="en-US" dirty="0"/>
              <a:t> 2024, </a:t>
            </a:r>
            <a:r>
              <a:rPr lang="nl-NL" b="1" dirty="0"/>
              <a:t> </a:t>
            </a:r>
            <a:r>
              <a:rPr lang="nl-NL" dirty="0">
                <a:hlinkClick r:id="rId2"/>
              </a:rPr>
              <a:t>ECLI:NL:HR:2024:1068</a:t>
            </a:r>
            <a:endParaRPr lang="nl-NL" dirty="0"/>
          </a:p>
          <a:p>
            <a:endParaRPr lang="nl-NL" dirty="0"/>
          </a:p>
          <a:p>
            <a:r>
              <a:rPr lang="nl-NL" dirty="0"/>
              <a:t>Het oordeel van het hof dat IDL niet van de werknemers heeft verlangd dat zij afstand deden van bestaande rechten en dat het IDL vrijstond niet gebonden te willen zijn aan voorwaarden die in een nieuwe cao zouden worden vastgelegd, miskent dat de werknemers aan het dynamische incorporatiebeding in hun arbeidsovereenkomst een door artikel 7:663 BW beschermd recht op toepassing van de bedoelde toekomstige voorwaarden konden ontlenen, en dat zij van dit recht jegens de verkrijger </a:t>
            </a:r>
            <a:r>
              <a:rPr lang="nl-NL" dirty="0">
                <a:highlight>
                  <a:srgbClr val="FFFF00"/>
                </a:highlight>
              </a:rPr>
              <a:t>uitsluitend na en niet wegens de overgang</a:t>
            </a:r>
            <a:r>
              <a:rPr lang="nl-NL" dirty="0"/>
              <a:t> afstand konden doen. Het oordeel van het hof kan dan ook niet in stand blijven.</a:t>
            </a:r>
          </a:p>
        </p:txBody>
      </p:sp>
      <p:sp>
        <p:nvSpPr>
          <p:cNvPr id="4" name="Tijdelijke aanduiding voor dianummer 3">
            <a:extLst>
              <a:ext uri="{FF2B5EF4-FFF2-40B4-BE49-F238E27FC236}">
                <a16:creationId xmlns:a16="http://schemas.microsoft.com/office/drawing/2014/main" id="{B5D81EF1-4681-AB2C-3828-A1B2CDECF1DD}"/>
              </a:ext>
            </a:extLst>
          </p:cNvPr>
          <p:cNvSpPr>
            <a:spLocks noGrp="1"/>
          </p:cNvSpPr>
          <p:nvPr>
            <p:ph type="sldNum" sz="quarter" idx="12"/>
          </p:nvPr>
        </p:nvSpPr>
        <p:spPr/>
        <p:txBody>
          <a:bodyPr/>
          <a:lstStyle/>
          <a:p>
            <a:fld id="{8C6BC05E-DB9A-EB4A-A776-575FA40369A3}" type="slidenum">
              <a:rPr lang="nl-NL" smtClean="0"/>
              <a:pPr/>
              <a:t>56</a:t>
            </a:fld>
            <a:endParaRPr lang="nl-NL"/>
          </a:p>
        </p:txBody>
      </p:sp>
    </p:spTree>
    <p:extLst>
      <p:ext uri="{BB962C8B-B14F-4D97-AF65-F5344CB8AC3E}">
        <p14:creationId xmlns:p14="http://schemas.microsoft.com/office/powerpoint/2010/main" val="26336633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9C121-AD02-89F3-3D3D-F859F63E2507}"/>
            </a:ext>
          </a:extLst>
        </p:cNvPr>
        <p:cNvGrpSpPr/>
        <p:nvPr/>
      </p:nvGrpSpPr>
      <p:grpSpPr>
        <a:xfrm>
          <a:off x="0" y="0"/>
          <a:ext cx="0" cy="0"/>
          <a:chOff x="0" y="0"/>
          <a:chExt cx="0" cy="0"/>
        </a:xfrm>
      </p:grpSpPr>
      <p:pic>
        <p:nvPicPr>
          <p:cNvPr id="4" name="Afbeelding 3" descr="Mijn werknemer wil ontslag nemen, wat zijn de opzegtermijnen?">
            <a:extLst>
              <a:ext uri="{FF2B5EF4-FFF2-40B4-BE49-F238E27FC236}">
                <a16:creationId xmlns:a16="http://schemas.microsoft.com/office/drawing/2014/main" id="{5A3C74A9-0437-56E6-A817-1CAD67EE4FCA}"/>
              </a:ext>
            </a:extLst>
          </p:cNvPr>
          <p:cNvPicPr>
            <a:picLocks noChangeAspect="1"/>
          </p:cNvPicPr>
          <p:nvPr/>
        </p:nvPicPr>
        <p:blipFill>
          <a:blip r:embed="rId2"/>
          <a:srcRect l="5268" r="5841" b="-2"/>
          <a:stretch>
            <a:fillRect/>
          </a:stretch>
        </p:blipFill>
        <p:spPr>
          <a:xfrm>
            <a:off x="20" y="10"/>
            <a:ext cx="9143980" cy="5143490"/>
          </a:xfrm>
          <a:prstGeom prst="rect">
            <a:avLst/>
          </a:prstGeom>
          <a:noFill/>
        </p:spPr>
      </p:pic>
    </p:spTree>
    <p:extLst>
      <p:ext uri="{BB962C8B-B14F-4D97-AF65-F5344CB8AC3E}">
        <p14:creationId xmlns:p14="http://schemas.microsoft.com/office/powerpoint/2010/main" val="31859733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zonder met één extra glas water">
            <a:extLst>
              <a:ext uri="{FF2B5EF4-FFF2-40B4-BE49-F238E27FC236}">
                <a16:creationId xmlns:a16="http://schemas.microsoft.com/office/drawing/2014/main" id="{8B4026AA-7AB9-25EC-DCDE-1093DBAE9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333" r="1" b="1"/>
          <a:stretch>
            <a:fillRect/>
          </a:stretch>
        </p:blipFill>
        <p:spPr bwMode="auto">
          <a:xfrm>
            <a:off x="20" y="10"/>
            <a:ext cx="9143980" cy="5143490"/>
          </a:xfrm>
          <a:prstGeom prst="rect">
            <a:avLst/>
          </a:prstGeom>
          <a:solidFill>
            <a:srgbClr val="FFFFFF"/>
          </a:solidFill>
        </p:spPr>
      </p:pic>
    </p:spTree>
    <p:extLst>
      <p:ext uri="{BB962C8B-B14F-4D97-AF65-F5344CB8AC3E}">
        <p14:creationId xmlns:p14="http://schemas.microsoft.com/office/powerpoint/2010/main" val="23758828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8068CA-DF3F-D9D6-19CB-84DF50899E49}"/>
              </a:ext>
            </a:extLst>
          </p:cNvPr>
          <p:cNvSpPr>
            <a:spLocks noGrp="1"/>
          </p:cNvSpPr>
          <p:nvPr>
            <p:ph type="title"/>
          </p:nvPr>
        </p:nvSpPr>
        <p:spPr/>
        <p:txBody>
          <a:bodyPr/>
          <a:lstStyle/>
          <a:p>
            <a:r>
              <a:rPr lang="en-US" dirty="0" err="1"/>
              <a:t>i-grond</a:t>
            </a:r>
            <a:r>
              <a:rPr lang="en-US" dirty="0"/>
              <a:t>: </a:t>
            </a:r>
            <a:r>
              <a:rPr lang="en-US" dirty="0" err="1"/>
              <a:t>geen</a:t>
            </a:r>
            <a:r>
              <a:rPr lang="en-US" dirty="0"/>
              <a:t> </a:t>
            </a:r>
            <a:r>
              <a:rPr lang="en-US" dirty="0" err="1"/>
              <a:t>verzwaarde</a:t>
            </a:r>
            <a:r>
              <a:rPr lang="en-US" dirty="0"/>
              <a:t> </a:t>
            </a:r>
            <a:r>
              <a:rPr lang="en-US" dirty="0" err="1"/>
              <a:t>stelplicht</a:t>
            </a:r>
            <a:r>
              <a:rPr lang="en-US" dirty="0"/>
              <a:t>/</a:t>
            </a:r>
            <a:r>
              <a:rPr lang="en-US" dirty="0" err="1"/>
              <a:t>geen</a:t>
            </a:r>
            <a:r>
              <a:rPr lang="en-US" dirty="0"/>
              <a:t> ‘</a:t>
            </a:r>
            <a:r>
              <a:rPr lang="en-US" dirty="0" err="1"/>
              <a:t>bijna</a:t>
            </a:r>
            <a:r>
              <a:rPr lang="en-US" dirty="0"/>
              <a:t> </a:t>
            </a:r>
            <a:r>
              <a:rPr lang="en-US" dirty="0" err="1"/>
              <a:t>voldragen</a:t>
            </a:r>
            <a:r>
              <a:rPr lang="en-US" dirty="0"/>
              <a:t> </a:t>
            </a:r>
            <a:r>
              <a:rPr lang="en-US" dirty="0" err="1"/>
              <a:t>grond</a:t>
            </a:r>
            <a:r>
              <a:rPr lang="en-US" dirty="0"/>
              <a:t>’</a:t>
            </a:r>
            <a:br>
              <a:rPr lang="en-US" dirty="0"/>
            </a:br>
            <a:endParaRPr lang="nl-NL" dirty="0"/>
          </a:p>
        </p:txBody>
      </p:sp>
      <p:sp>
        <p:nvSpPr>
          <p:cNvPr id="3" name="Tijdelijke aanduiding voor inhoud 2">
            <a:extLst>
              <a:ext uri="{FF2B5EF4-FFF2-40B4-BE49-F238E27FC236}">
                <a16:creationId xmlns:a16="http://schemas.microsoft.com/office/drawing/2014/main" id="{A783F8F6-42B0-6AD3-CB06-28BF28885432}"/>
              </a:ext>
            </a:extLst>
          </p:cNvPr>
          <p:cNvSpPr>
            <a:spLocks noGrp="1"/>
          </p:cNvSpPr>
          <p:nvPr>
            <p:ph idx="1"/>
          </p:nvPr>
        </p:nvSpPr>
        <p:spPr>
          <a:xfrm>
            <a:off x="486000" y="1315178"/>
            <a:ext cx="8172000" cy="3348000"/>
          </a:xfrm>
        </p:spPr>
        <p:txBody>
          <a:bodyPr/>
          <a:lstStyle/>
          <a:p>
            <a:r>
              <a:rPr lang="en-US" dirty="0"/>
              <a:t>PHR 20 </a:t>
            </a:r>
            <a:r>
              <a:rPr lang="en-US" dirty="0" err="1"/>
              <a:t>februari</a:t>
            </a:r>
            <a:r>
              <a:rPr lang="en-US" dirty="0"/>
              <a:t> 2026, ECLI:NL:PHR:2026:157 </a:t>
            </a:r>
            <a:r>
              <a:rPr lang="en-US" dirty="0" err="1"/>
              <a:t>en</a:t>
            </a:r>
            <a:r>
              <a:rPr lang="en-US" dirty="0"/>
              <a:t> </a:t>
            </a:r>
            <a:r>
              <a:rPr lang="nl-NL" b="1" u="sng" dirty="0">
                <a:hlinkClick r:id="rId2"/>
              </a:rPr>
              <a:t>ECLI:NL:HR:2026:594 Hoge Raad, 10-04-2026, 25/02682</a:t>
            </a:r>
            <a:endParaRPr lang="nl-NL" dirty="0"/>
          </a:p>
          <a:p>
            <a:endParaRPr lang="en-US" dirty="0"/>
          </a:p>
          <a:p>
            <a:r>
              <a:rPr lang="nl-NL" dirty="0"/>
              <a:t>De A-G (Drijber) concludeert dat bij ontbinding op de i-grond geen verzwaarde stelplicht geldt voor de werkgever. Als uit de omstandigheden van twee aangevoerde andere gronden blijkt dat sprake kan zijn van i-grond, is – binnen de grenzen van artikel 24 Rv – voldaan aan de stelplicht door de werkgever. </a:t>
            </a:r>
          </a:p>
          <a:p>
            <a:r>
              <a:rPr lang="nl-NL" dirty="0"/>
              <a:t>De opvatting dat ten minste een van de aangevoerde ontslaggronden bijna voldragen moet zijn, getuigt van een onjuiste rechtsopvatting. Omstandigheden van verschillende ontslaggronden moeten tezamen de i-grond rechtvaardigen.</a:t>
            </a:r>
          </a:p>
          <a:p>
            <a:endParaRPr lang="nl-NL" dirty="0"/>
          </a:p>
        </p:txBody>
      </p:sp>
      <p:sp>
        <p:nvSpPr>
          <p:cNvPr id="4" name="Tijdelijke aanduiding voor dianummer 3">
            <a:extLst>
              <a:ext uri="{FF2B5EF4-FFF2-40B4-BE49-F238E27FC236}">
                <a16:creationId xmlns:a16="http://schemas.microsoft.com/office/drawing/2014/main" id="{6CDD0A33-6CED-801F-2AB3-9B9AD6A88EBD}"/>
              </a:ext>
            </a:extLst>
          </p:cNvPr>
          <p:cNvSpPr>
            <a:spLocks noGrp="1"/>
          </p:cNvSpPr>
          <p:nvPr>
            <p:ph type="sldNum" sz="quarter" idx="12"/>
          </p:nvPr>
        </p:nvSpPr>
        <p:spPr/>
        <p:txBody>
          <a:bodyPr/>
          <a:lstStyle/>
          <a:p>
            <a:fld id="{8C6BC05E-DB9A-EB4A-A776-575FA40369A3}" type="slidenum">
              <a:rPr lang="nl-NL" smtClean="0"/>
              <a:pPr/>
              <a:t>59</a:t>
            </a:fld>
            <a:endParaRPr lang="nl-NL"/>
          </a:p>
        </p:txBody>
      </p:sp>
    </p:spTree>
    <p:extLst>
      <p:ext uri="{BB962C8B-B14F-4D97-AF65-F5344CB8AC3E}">
        <p14:creationId xmlns:p14="http://schemas.microsoft.com/office/powerpoint/2010/main" val="68156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051AA11-9E8A-D9D2-3603-78126D6C276F}"/>
              </a:ext>
            </a:extLst>
          </p:cNvPr>
          <p:cNvSpPr>
            <a:spLocks noGrp="1"/>
          </p:cNvSpPr>
          <p:nvPr>
            <p:ph idx="1"/>
          </p:nvPr>
        </p:nvSpPr>
        <p:spPr/>
        <p:txBody>
          <a:bodyPr/>
          <a:lstStyle/>
          <a:p>
            <a:r>
              <a:rPr lang="nl-NL" dirty="0"/>
              <a:t>In het voorwaardelijk incidenteel cassatieberoep wordt in onderdeel 3 de principiële vraag opgeworpen of het intrekkingsrecht (art. 7:686a lid 6 BW), ook geldt voor het toekennen van de billijke vergoeding van art. 7:671b, lid 9 onder c, BW in hoger beroep. Deze vraag is opgekomen naar aanleiding van de </a:t>
            </a:r>
            <a:r>
              <a:rPr lang="nl-NL" i="1" dirty="0" err="1"/>
              <a:t>Profoto</a:t>
            </a:r>
            <a:r>
              <a:rPr lang="nl-NL" i="1" dirty="0"/>
              <a:t>-</a:t>
            </a:r>
            <a:r>
              <a:rPr lang="nl-NL" dirty="0"/>
              <a:t>beschikking van de Hoge Raad van 18 juli 2025.</a:t>
            </a:r>
            <a:r>
              <a:rPr lang="nl-NL" b="1" u="sng" dirty="0"/>
              <a:t>1</a:t>
            </a:r>
            <a:r>
              <a:rPr lang="nl-NL" dirty="0"/>
              <a:t> Vanwege het belang voor de rechtspraktijk bespreek ik deze vraag, hoewel daar strikt genomen niet aan toe wordt gekomen.</a:t>
            </a:r>
          </a:p>
          <a:p>
            <a:endParaRPr lang="nl-NL" dirty="0"/>
          </a:p>
          <a:p>
            <a:endParaRPr lang="nl-NL" dirty="0"/>
          </a:p>
        </p:txBody>
      </p:sp>
      <p:sp>
        <p:nvSpPr>
          <p:cNvPr id="4" name="Tijdelijke aanduiding voor dianummer 3">
            <a:extLst>
              <a:ext uri="{FF2B5EF4-FFF2-40B4-BE49-F238E27FC236}">
                <a16:creationId xmlns:a16="http://schemas.microsoft.com/office/drawing/2014/main" id="{D7D0898E-A9C3-E05E-D567-1D2DDF7F48B4}"/>
              </a:ext>
            </a:extLst>
          </p:cNvPr>
          <p:cNvSpPr>
            <a:spLocks noGrp="1"/>
          </p:cNvSpPr>
          <p:nvPr>
            <p:ph type="sldNum" sz="quarter" idx="12"/>
          </p:nvPr>
        </p:nvSpPr>
        <p:spPr/>
        <p:txBody>
          <a:bodyPr/>
          <a:lstStyle/>
          <a:p>
            <a:fld id="{8C6BC05E-DB9A-EB4A-A776-575FA40369A3}" type="slidenum">
              <a:rPr lang="nl-NL" smtClean="0"/>
              <a:pPr/>
              <a:t>60</a:t>
            </a:fld>
            <a:endParaRPr lang="nl-NL"/>
          </a:p>
        </p:txBody>
      </p:sp>
      <p:sp>
        <p:nvSpPr>
          <p:cNvPr id="5" name="Rectangle 1">
            <a:extLst>
              <a:ext uri="{FF2B5EF4-FFF2-40B4-BE49-F238E27FC236}">
                <a16:creationId xmlns:a16="http://schemas.microsoft.com/office/drawing/2014/main" id="{D52FF8A5-3102-655B-83DC-257C5EC3C605}"/>
              </a:ext>
            </a:extLst>
          </p:cNvPr>
          <p:cNvSpPr>
            <a:spLocks noGrp="1" noChangeArrowheads="1"/>
          </p:cNvSpPr>
          <p:nvPr>
            <p:ph type="title"/>
          </p:nvPr>
        </p:nvSpPr>
        <p:spPr bwMode="auto">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500" b="1" i="0" u="none" strike="noStrike" cap="none" normalizeH="0" baseline="0">
                <a:ln>
                  <a:noFill/>
                </a:ln>
                <a:solidFill>
                  <a:srgbClr val="C20063"/>
                </a:solidFill>
                <a:effectLst/>
                <a:latin typeface="Verdana" panose="020B0604030504040204" pitchFamily="34" charset="0"/>
              </a:rPr>
              <a:t>ECLI:NL:PHR:2026:682</a:t>
            </a:r>
          </a:p>
          <a:p>
            <a:pPr marL="0" marR="0" lvl="0" indent="0" algn="l" defTabSz="914400" rtl="0" eaLnBrk="0" fontAlgn="base" latinLnBrk="0" hangingPunct="0">
              <a:lnSpc>
                <a:spcPct val="100000"/>
              </a:lnSpc>
              <a:spcBef>
                <a:spcPct val="0"/>
              </a:spcBef>
              <a:spcAft>
                <a:spcPct val="0"/>
              </a:spcAft>
              <a:buClrTx/>
              <a:buSzTx/>
              <a:buFontTx/>
              <a:buNone/>
              <a:tabLst/>
            </a:pPr>
            <a:br>
              <a:rPr kumimoji="0" lang="nl-NL" altLang="nl-NL" sz="600" b="0" i="0" u="none" strike="noStrike" cap="none" normalizeH="0" baseline="0">
                <a:ln>
                  <a:noFill/>
                </a:ln>
                <a:solidFill>
                  <a:schemeClr val="tx1"/>
                </a:solidFill>
                <a:effectLst/>
              </a:rPr>
            </a:br>
            <a:endParaRPr kumimoji="0" lang="nl-NL" altLang="nl-NL"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749225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D3A737-C0BE-D507-9B14-D3ED9BD7D050}"/>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4E9B1B6-1897-4407-D5E9-8E8347D4BDC4}"/>
              </a:ext>
            </a:extLst>
          </p:cNvPr>
          <p:cNvSpPr>
            <a:spLocks noGrp="1"/>
          </p:cNvSpPr>
          <p:nvPr>
            <p:ph idx="1"/>
          </p:nvPr>
        </p:nvSpPr>
        <p:spPr>
          <a:xfrm>
            <a:off x="480475" y="396000"/>
            <a:ext cx="8172000" cy="3348000"/>
          </a:xfrm>
        </p:spPr>
        <p:txBody>
          <a:bodyPr/>
          <a:lstStyle/>
          <a:p>
            <a:r>
              <a:rPr lang="nl-NL" dirty="0"/>
              <a:t>M.i. moet de vraag ontkennend worden beantwoord en geldt het intrekkingsrecht in hoger beroep niet voor de billijke vergoeding. De </a:t>
            </a:r>
            <a:r>
              <a:rPr lang="nl-NL" i="1" dirty="0" err="1"/>
              <a:t>Profoto</a:t>
            </a:r>
            <a:r>
              <a:rPr lang="nl-NL" dirty="0"/>
              <a:t>-beschikking moet beperkt worden uitgelegd. Deze geldt in hoger beroep alleen voor de cumulatievergoeding en wellicht ook alleen wanneer het hof ambtshalve overgaat tot toekenning van die vergoeding. Indien zou moeten worden aangenomen dat de in </a:t>
            </a:r>
            <a:r>
              <a:rPr lang="nl-NL" i="1" dirty="0" err="1"/>
              <a:t>Profoto</a:t>
            </a:r>
            <a:r>
              <a:rPr lang="nl-NL" dirty="0"/>
              <a:t> uiteengezette regels toch wel gelden voor de billijke vergoeding in hoger beroep, dan geldt m.i. het intrekkingsrecht niet als de kantonrechter de arbeidsovereenkomst reeds heeft ontbonden. Er is dan immers in hoger beroep geen arbeidsovereenkomst meer. Van intrekking van een ontbindingsverzoek kan dan geen sprake meer zijn. Dit betekent dat de intrekkingsbevoegdheid in hoger beroep ook niet geldt als de kantonrechter de arbeidsovereenkomst heeft ontbonden maar geen billijke vergoeding heeft toegekend en het hof dat wel doet, of als de kantonrechter een lagere billijke vergoeding heeft toegekend dan het hof.</a:t>
            </a:r>
          </a:p>
        </p:txBody>
      </p:sp>
      <p:sp>
        <p:nvSpPr>
          <p:cNvPr id="4" name="Tijdelijke aanduiding voor dianummer 3">
            <a:extLst>
              <a:ext uri="{FF2B5EF4-FFF2-40B4-BE49-F238E27FC236}">
                <a16:creationId xmlns:a16="http://schemas.microsoft.com/office/drawing/2014/main" id="{AEC9D312-0D97-6469-D716-6D1EA925FE15}"/>
              </a:ext>
            </a:extLst>
          </p:cNvPr>
          <p:cNvSpPr>
            <a:spLocks noGrp="1"/>
          </p:cNvSpPr>
          <p:nvPr>
            <p:ph type="sldNum" sz="quarter" idx="12"/>
          </p:nvPr>
        </p:nvSpPr>
        <p:spPr/>
        <p:txBody>
          <a:bodyPr/>
          <a:lstStyle/>
          <a:p>
            <a:fld id="{8C6BC05E-DB9A-EB4A-A776-575FA40369A3}" type="slidenum">
              <a:rPr lang="nl-NL" smtClean="0"/>
              <a:pPr/>
              <a:t>61</a:t>
            </a:fld>
            <a:endParaRPr lang="nl-NL"/>
          </a:p>
        </p:txBody>
      </p:sp>
    </p:spTree>
    <p:extLst>
      <p:ext uri="{BB962C8B-B14F-4D97-AF65-F5344CB8AC3E}">
        <p14:creationId xmlns:p14="http://schemas.microsoft.com/office/powerpoint/2010/main" val="38014795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D93E-B5FF-8DFF-C80F-861B07EDE8C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1E00AD-96C2-78AC-3A19-BB38824BFFD0}"/>
              </a:ext>
            </a:extLst>
          </p:cNvPr>
          <p:cNvSpPr>
            <a:spLocks noGrp="1"/>
          </p:cNvSpPr>
          <p:nvPr>
            <p:ph type="title"/>
          </p:nvPr>
        </p:nvSpPr>
        <p:spPr/>
        <p:txBody>
          <a:bodyPr/>
          <a:lstStyle/>
          <a:p>
            <a:r>
              <a:rPr lang="en-US" dirty="0" err="1"/>
              <a:t>Ambtshalve</a:t>
            </a:r>
            <a:r>
              <a:rPr lang="en-US" dirty="0"/>
              <a:t> </a:t>
            </a:r>
            <a:r>
              <a:rPr lang="en-US" dirty="0" err="1"/>
              <a:t>aanvulling</a:t>
            </a:r>
            <a:r>
              <a:rPr lang="en-US" dirty="0"/>
              <a:t> </a:t>
            </a:r>
            <a:r>
              <a:rPr lang="en-US" dirty="0" err="1"/>
              <a:t>rechtgronden</a:t>
            </a:r>
            <a:r>
              <a:rPr lang="en-US" dirty="0"/>
              <a:t>: </a:t>
            </a:r>
            <a:r>
              <a:rPr lang="en-US" dirty="0" err="1"/>
              <a:t>i-grond</a:t>
            </a:r>
            <a:endParaRPr lang="nl-NL" dirty="0"/>
          </a:p>
        </p:txBody>
      </p:sp>
      <p:sp>
        <p:nvSpPr>
          <p:cNvPr id="3" name="Tijdelijke aanduiding voor inhoud 2">
            <a:extLst>
              <a:ext uri="{FF2B5EF4-FFF2-40B4-BE49-F238E27FC236}">
                <a16:creationId xmlns:a16="http://schemas.microsoft.com/office/drawing/2014/main" id="{46D934B4-1A27-A6BA-08E1-CA22ECD68EA0}"/>
              </a:ext>
            </a:extLst>
          </p:cNvPr>
          <p:cNvSpPr>
            <a:spLocks noGrp="1"/>
          </p:cNvSpPr>
          <p:nvPr>
            <p:ph idx="1"/>
          </p:nvPr>
        </p:nvSpPr>
        <p:spPr/>
        <p:txBody>
          <a:bodyPr/>
          <a:lstStyle/>
          <a:p>
            <a:r>
              <a:rPr lang="en-GB" dirty="0"/>
              <a:t>In </a:t>
            </a:r>
            <a:r>
              <a:rPr lang="en-GB" b="1" dirty="0">
                <a:hlinkClick r:id="rId2"/>
              </a:rPr>
              <a:t>ECLI:NL:RBMNE:2026:5626</a:t>
            </a:r>
            <a:r>
              <a:rPr lang="en-GB" b="1" dirty="0"/>
              <a:t> (</a:t>
            </a:r>
            <a:r>
              <a:rPr lang="en-GB" b="1" dirty="0" err="1"/>
              <a:t>ktr</a:t>
            </a:r>
            <a:r>
              <a:rPr lang="en-GB" b="1" dirty="0"/>
              <a:t>. 17 </a:t>
            </a:r>
            <a:r>
              <a:rPr lang="en-GB" b="1" dirty="0" err="1"/>
              <a:t>juli</a:t>
            </a:r>
            <a:r>
              <a:rPr lang="en-GB" b="1" dirty="0"/>
              <a:t> 2026) </a:t>
            </a:r>
            <a:r>
              <a:rPr lang="en-GB" dirty="0" err="1"/>
              <a:t>oordeelt</a:t>
            </a:r>
            <a:r>
              <a:rPr lang="en-GB" dirty="0"/>
              <a:t> de </a:t>
            </a:r>
            <a:r>
              <a:rPr lang="en-GB" dirty="0" err="1"/>
              <a:t>kantonrechter</a:t>
            </a:r>
            <a:r>
              <a:rPr lang="en-GB" dirty="0"/>
              <a:t> </a:t>
            </a:r>
            <a:r>
              <a:rPr lang="en-GB" dirty="0" err="1"/>
              <a:t>dat</a:t>
            </a:r>
            <a:r>
              <a:rPr lang="en-GB" dirty="0"/>
              <a:t> er </a:t>
            </a:r>
            <a:r>
              <a:rPr lang="en-GB" dirty="0" err="1"/>
              <a:t>geen</a:t>
            </a:r>
            <a:r>
              <a:rPr lang="en-GB" dirty="0"/>
              <a:t> </a:t>
            </a:r>
            <a:r>
              <a:rPr lang="en-GB" dirty="0" err="1"/>
              <a:t>sprake</a:t>
            </a:r>
            <a:r>
              <a:rPr lang="en-GB" dirty="0"/>
              <a:t> is van </a:t>
            </a:r>
            <a:r>
              <a:rPr lang="en-GB" dirty="0" err="1"/>
              <a:t>een</a:t>
            </a:r>
            <a:r>
              <a:rPr lang="en-GB" dirty="0"/>
              <a:t> </a:t>
            </a:r>
            <a:r>
              <a:rPr lang="en-GB" i="1" dirty="0" err="1"/>
              <a:t>duurzame</a:t>
            </a:r>
            <a:r>
              <a:rPr lang="en-GB" i="1" dirty="0"/>
              <a:t> </a:t>
            </a:r>
            <a:r>
              <a:rPr lang="en-GB" dirty="0" err="1"/>
              <a:t>verstoring</a:t>
            </a:r>
            <a:r>
              <a:rPr lang="en-GB" dirty="0"/>
              <a:t> van de </a:t>
            </a:r>
            <a:r>
              <a:rPr lang="en-GB" dirty="0" err="1"/>
              <a:t>arbeidsrelatie</a:t>
            </a:r>
            <a:r>
              <a:rPr lang="en-GB" dirty="0"/>
              <a:t> </a:t>
            </a:r>
            <a:r>
              <a:rPr lang="en-GB" dirty="0" err="1"/>
              <a:t>en</a:t>
            </a:r>
            <a:r>
              <a:rPr lang="en-GB" dirty="0"/>
              <a:t> </a:t>
            </a:r>
            <a:r>
              <a:rPr lang="en-GB" dirty="0" err="1"/>
              <a:t>evenmin</a:t>
            </a:r>
            <a:r>
              <a:rPr lang="en-GB" dirty="0"/>
              <a:t> van </a:t>
            </a:r>
            <a:r>
              <a:rPr lang="en-GB" dirty="0" err="1"/>
              <a:t>een</a:t>
            </a:r>
            <a:r>
              <a:rPr lang="en-GB" dirty="0"/>
              <a:t> h-</a:t>
            </a:r>
            <a:r>
              <a:rPr lang="en-GB" dirty="0" err="1"/>
              <a:t>grond</a:t>
            </a:r>
            <a:r>
              <a:rPr lang="en-GB" dirty="0"/>
              <a:t>, maar </a:t>
            </a:r>
            <a:r>
              <a:rPr lang="en-GB" dirty="0" err="1"/>
              <a:t>dat</a:t>
            </a:r>
            <a:r>
              <a:rPr lang="en-GB" dirty="0"/>
              <a:t> er, </a:t>
            </a:r>
            <a:r>
              <a:rPr lang="en-GB" dirty="0" err="1"/>
              <a:t>anders</a:t>
            </a:r>
            <a:r>
              <a:rPr lang="en-GB" dirty="0"/>
              <a:t> dan </a:t>
            </a:r>
            <a:r>
              <a:rPr lang="en-GB" dirty="0" err="1"/>
              <a:t>werkgever</a:t>
            </a:r>
            <a:r>
              <a:rPr lang="en-GB" dirty="0"/>
              <a:t> </a:t>
            </a:r>
            <a:r>
              <a:rPr lang="en-GB" dirty="0" err="1"/>
              <a:t>heeft</a:t>
            </a:r>
            <a:r>
              <a:rPr lang="en-GB" dirty="0"/>
              <a:t> </a:t>
            </a:r>
            <a:r>
              <a:rPr lang="en-GB" dirty="0" err="1"/>
              <a:t>aangevoerd</a:t>
            </a:r>
            <a:r>
              <a:rPr lang="en-GB" dirty="0"/>
              <a:t>, </a:t>
            </a:r>
            <a:r>
              <a:rPr lang="en-GB" dirty="0" err="1"/>
              <a:t>wel</a:t>
            </a:r>
            <a:r>
              <a:rPr lang="en-GB" dirty="0"/>
              <a:t> </a:t>
            </a:r>
            <a:r>
              <a:rPr lang="en-GB" dirty="0" err="1"/>
              <a:t>sprake</a:t>
            </a:r>
            <a:r>
              <a:rPr lang="en-GB" dirty="0"/>
              <a:t> is van </a:t>
            </a:r>
            <a:r>
              <a:rPr lang="en-GB" dirty="0" err="1"/>
              <a:t>een</a:t>
            </a:r>
            <a:r>
              <a:rPr lang="en-GB" dirty="0"/>
              <a:t> </a:t>
            </a:r>
            <a:r>
              <a:rPr lang="en-GB" dirty="0" err="1"/>
              <a:t>onvoldragen</a:t>
            </a:r>
            <a:r>
              <a:rPr lang="en-GB" dirty="0"/>
              <a:t> d-</a:t>
            </a:r>
            <a:r>
              <a:rPr lang="en-GB" dirty="0" err="1"/>
              <a:t>grond</a:t>
            </a:r>
            <a:r>
              <a:rPr lang="en-GB" dirty="0"/>
              <a:t> (</a:t>
            </a:r>
            <a:r>
              <a:rPr lang="en-GB" dirty="0" err="1"/>
              <a:t>communicatiestijl</a:t>
            </a:r>
            <a:r>
              <a:rPr lang="en-GB" dirty="0"/>
              <a:t> van </a:t>
            </a:r>
            <a:r>
              <a:rPr lang="en-GB" dirty="0" err="1"/>
              <a:t>leidinggevende</a:t>
            </a:r>
            <a:r>
              <a:rPr lang="en-GB" dirty="0"/>
              <a:t> </a:t>
            </a:r>
            <a:r>
              <a:rPr lang="en-GB" dirty="0" err="1"/>
              <a:t>problematisch</a:t>
            </a:r>
            <a:r>
              <a:rPr lang="en-GB" dirty="0"/>
              <a:t>). </a:t>
            </a:r>
            <a:r>
              <a:rPr lang="en-GB" dirty="0" err="1"/>
              <a:t>Werkgever</a:t>
            </a:r>
            <a:r>
              <a:rPr lang="en-GB" dirty="0"/>
              <a:t> </a:t>
            </a:r>
            <a:r>
              <a:rPr lang="en-GB" dirty="0" err="1"/>
              <a:t>wordt</a:t>
            </a:r>
            <a:r>
              <a:rPr lang="en-GB" dirty="0"/>
              <a:t> </a:t>
            </a:r>
            <a:r>
              <a:rPr lang="en-GB" dirty="0" err="1"/>
              <a:t>verweten</a:t>
            </a:r>
            <a:r>
              <a:rPr lang="en-GB" dirty="0"/>
              <a:t> </a:t>
            </a:r>
            <a:r>
              <a:rPr lang="en-GB" dirty="0" err="1"/>
              <a:t>geen</a:t>
            </a:r>
            <a:r>
              <a:rPr lang="en-GB" dirty="0"/>
              <a:t> </a:t>
            </a:r>
            <a:r>
              <a:rPr lang="en-GB" dirty="0" err="1"/>
              <a:t>verbetertraject</a:t>
            </a:r>
            <a:r>
              <a:rPr lang="en-GB" dirty="0"/>
              <a:t> </a:t>
            </a:r>
            <a:r>
              <a:rPr lang="en-GB" dirty="0" err="1"/>
              <a:t>te</a:t>
            </a:r>
            <a:r>
              <a:rPr lang="en-GB" dirty="0"/>
              <a:t> </a:t>
            </a:r>
            <a:r>
              <a:rPr lang="en-GB" dirty="0" err="1"/>
              <a:t>hebben</a:t>
            </a:r>
            <a:r>
              <a:rPr lang="en-GB" dirty="0"/>
              <a:t> </a:t>
            </a:r>
            <a:r>
              <a:rPr lang="en-GB" dirty="0" err="1"/>
              <a:t>aangeboden</a:t>
            </a:r>
            <a:r>
              <a:rPr lang="en-GB" dirty="0"/>
              <a:t> </a:t>
            </a:r>
            <a:r>
              <a:rPr lang="en-GB" dirty="0" err="1"/>
              <a:t>en</a:t>
            </a:r>
            <a:r>
              <a:rPr lang="en-GB" dirty="0"/>
              <a:t> </a:t>
            </a:r>
            <a:r>
              <a:rPr lang="en-GB" dirty="0" err="1"/>
              <a:t>te</a:t>
            </a:r>
            <a:r>
              <a:rPr lang="en-GB" dirty="0"/>
              <a:t> </a:t>
            </a:r>
            <a:r>
              <a:rPr lang="en-GB" dirty="0" err="1"/>
              <a:t>eenzijdig</a:t>
            </a:r>
            <a:r>
              <a:rPr lang="en-GB" dirty="0"/>
              <a:t> op </a:t>
            </a:r>
            <a:r>
              <a:rPr lang="en-GB" dirty="0" err="1"/>
              <a:t>ontslag</a:t>
            </a:r>
            <a:r>
              <a:rPr lang="en-GB" dirty="0"/>
              <a:t> </a:t>
            </a:r>
            <a:r>
              <a:rPr lang="en-GB" dirty="0" err="1"/>
              <a:t>te</a:t>
            </a:r>
            <a:r>
              <a:rPr lang="en-GB" dirty="0"/>
              <a:t> </a:t>
            </a:r>
            <a:r>
              <a:rPr lang="en-GB" dirty="0" err="1"/>
              <a:t>hebben</a:t>
            </a:r>
            <a:r>
              <a:rPr lang="en-GB" dirty="0"/>
              <a:t> </a:t>
            </a:r>
            <a:r>
              <a:rPr lang="en-GB" dirty="0" err="1"/>
              <a:t>aangestuurd</a:t>
            </a:r>
            <a:r>
              <a:rPr lang="en-GB" dirty="0"/>
              <a:t>. </a:t>
            </a:r>
            <a:r>
              <a:rPr lang="en-GB" dirty="0" err="1"/>
              <a:t>Omdat</a:t>
            </a:r>
            <a:r>
              <a:rPr lang="en-GB" dirty="0"/>
              <a:t> de </a:t>
            </a:r>
            <a:r>
              <a:rPr lang="en-GB" dirty="0" err="1"/>
              <a:t>rechter</a:t>
            </a:r>
            <a:r>
              <a:rPr lang="en-GB" dirty="0"/>
              <a:t> de </a:t>
            </a:r>
            <a:r>
              <a:rPr lang="en-GB" dirty="0" err="1"/>
              <a:t>rechtsgronden</a:t>
            </a:r>
            <a:r>
              <a:rPr lang="en-GB" dirty="0"/>
              <a:t> mag </a:t>
            </a:r>
            <a:r>
              <a:rPr lang="en-GB" dirty="0" err="1"/>
              <a:t>aanvullen</a:t>
            </a:r>
            <a:r>
              <a:rPr lang="en-GB" dirty="0"/>
              <a:t>, </a:t>
            </a:r>
            <a:r>
              <a:rPr lang="en-GB" dirty="0" err="1"/>
              <a:t>ontbindt</a:t>
            </a:r>
            <a:r>
              <a:rPr lang="en-GB" dirty="0"/>
              <a:t> de </a:t>
            </a:r>
            <a:r>
              <a:rPr lang="en-GB" dirty="0" err="1"/>
              <a:t>kantonrechter</a:t>
            </a:r>
            <a:r>
              <a:rPr lang="en-GB" dirty="0"/>
              <a:t> op basis van </a:t>
            </a:r>
            <a:r>
              <a:rPr lang="en-GB" dirty="0" err="1"/>
              <a:t>een</a:t>
            </a:r>
            <a:r>
              <a:rPr lang="en-GB" dirty="0"/>
              <a:t> </a:t>
            </a:r>
            <a:r>
              <a:rPr lang="en-GB" dirty="0" err="1"/>
              <a:t>combinatie</a:t>
            </a:r>
            <a:r>
              <a:rPr lang="en-GB" dirty="0"/>
              <a:t> van </a:t>
            </a:r>
            <a:r>
              <a:rPr lang="en-GB" dirty="0" err="1"/>
              <a:t>onvoldragen</a:t>
            </a:r>
            <a:r>
              <a:rPr lang="en-GB" dirty="0"/>
              <a:t> </a:t>
            </a:r>
            <a:r>
              <a:rPr lang="en-GB" dirty="0" err="1"/>
              <a:t>gronden</a:t>
            </a:r>
            <a:r>
              <a:rPr lang="en-GB" dirty="0"/>
              <a:t> </a:t>
            </a:r>
            <a:r>
              <a:rPr lang="en-GB" dirty="0" err="1"/>
              <a:t>alsnog</a:t>
            </a:r>
            <a:r>
              <a:rPr lang="en-GB" dirty="0"/>
              <a:t> op de </a:t>
            </a:r>
            <a:r>
              <a:rPr lang="en-GB" dirty="0" err="1"/>
              <a:t>i-grond</a:t>
            </a:r>
            <a:r>
              <a:rPr lang="en-GB" dirty="0"/>
              <a:t>. </a:t>
            </a:r>
            <a:r>
              <a:rPr lang="en-GB" dirty="0" err="1"/>
              <a:t>Hoewel</a:t>
            </a:r>
            <a:r>
              <a:rPr lang="en-GB" dirty="0"/>
              <a:t> er </a:t>
            </a:r>
            <a:r>
              <a:rPr lang="en-GB" dirty="0" err="1"/>
              <a:t>sprake</a:t>
            </a:r>
            <a:r>
              <a:rPr lang="en-GB" dirty="0"/>
              <a:t> is van </a:t>
            </a:r>
            <a:r>
              <a:rPr lang="en-GB" dirty="0" err="1"/>
              <a:t>ernstig</a:t>
            </a:r>
            <a:r>
              <a:rPr lang="en-GB" dirty="0"/>
              <a:t> </a:t>
            </a:r>
            <a:r>
              <a:rPr lang="en-GB" dirty="0" err="1"/>
              <a:t>verwijtbaar</a:t>
            </a:r>
            <a:r>
              <a:rPr lang="en-GB" dirty="0"/>
              <a:t> </a:t>
            </a:r>
            <a:r>
              <a:rPr lang="en-GB" dirty="0" err="1"/>
              <a:t>handelen</a:t>
            </a:r>
            <a:r>
              <a:rPr lang="en-GB" dirty="0"/>
              <a:t> van </a:t>
            </a:r>
            <a:r>
              <a:rPr lang="en-GB" dirty="0" err="1"/>
              <a:t>werkgever</a:t>
            </a:r>
            <a:r>
              <a:rPr lang="en-GB" dirty="0"/>
              <a:t>, </a:t>
            </a:r>
            <a:r>
              <a:rPr lang="en-GB" dirty="0" err="1"/>
              <a:t>heeft</a:t>
            </a:r>
            <a:r>
              <a:rPr lang="en-GB" dirty="0"/>
              <a:t> </a:t>
            </a:r>
            <a:r>
              <a:rPr lang="en-GB" dirty="0" err="1"/>
              <a:t>werknemer</a:t>
            </a:r>
            <a:r>
              <a:rPr lang="en-GB" dirty="0"/>
              <a:t> </a:t>
            </a:r>
            <a:r>
              <a:rPr lang="en-GB" dirty="0" err="1"/>
              <a:t>niet</a:t>
            </a:r>
            <a:r>
              <a:rPr lang="en-GB" dirty="0"/>
              <a:t> </a:t>
            </a:r>
            <a:r>
              <a:rPr lang="en-GB" dirty="0" err="1"/>
              <a:t>verzocht</a:t>
            </a:r>
            <a:r>
              <a:rPr lang="en-GB" dirty="0"/>
              <a:t> om </a:t>
            </a:r>
            <a:r>
              <a:rPr lang="en-GB" dirty="0" err="1"/>
              <a:t>een</a:t>
            </a:r>
            <a:r>
              <a:rPr lang="en-GB" dirty="0"/>
              <a:t> </a:t>
            </a:r>
            <a:r>
              <a:rPr lang="en-GB" dirty="0" err="1"/>
              <a:t>billijke</a:t>
            </a:r>
            <a:r>
              <a:rPr lang="en-GB" dirty="0"/>
              <a:t> </a:t>
            </a:r>
            <a:r>
              <a:rPr lang="en-GB" dirty="0" err="1"/>
              <a:t>vergoeding</a:t>
            </a:r>
            <a:r>
              <a:rPr lang="en-GB" dirty="0"/>
              <a:t>, </a:t>
            </a:r>
            <a:r>
              <a:rPr lang="en-GB" dirty="0" err="1"/>
              <a:t>zodat</a:t>
            </a:r>
            <a:r>
              <a:rPr lang="en-GB" dirty="0"/>
              <a:t> </a:t>
            </a:r>
            <a:r>
              <a:rPr lang="en-GB" dirty="0" err="1"/>
              <a:t>deze</a:t>
            </a:r>
            <a:r>
              <a:rPr lang="en-GB" dirty="0"/>
              <a:t> </a:t>
            </a:r>
            <a:r>
              <a:rPr lang="en-GB" dirty="0" err="1"/>
              <a:t>niet</a:t>
            </a:r>
            <a:r>
              <a:rPr lang="en-GB" dirty="0"/>
              <a:t> </a:t>
            </a:r>
            <a:r>
              <a:rPr lang="en-GB" dirty="0" err="1"/>
              <a:t>zal</a:t>
            </a:r>
            <a:r>
              <a:rPr lang="en-GB" dirty="0"/>
              <a:t> </a:t>
            </a:r>
            <a:r>
              <a:rPr lang="en-GB" dirty="0" err="1"/>
              <a:t>worden</a:t>
            </a:r>
            <a:r>
              <a:rPr lang="en-GB" dirty="0"/>
              <a:t> </a:t>
            </a:r>
            <a:r>
              <a:rPr lang="en-GB" dirty="0" err="1"/>
              <a:t>toegewezen</a:t>
            </a:r>
            <a:r>
              <a:rPr lang="en-GB" dirty="0"/>
              <a:t>.</a:t>
            </a:r>
            <a:endParaRPr lang="nl-NL" dirty="0"/>
          </a:p>
          <a:p>
            <a:endParaRPr lang="nl-NL" dirty="0"/>
          </a:p>
        </p:txBody>
      </p:sp>
      <p:sp>
        <p:nvSpPr>
          <p:cNvPr id="4" name="Tijdelijke aanduiding voor dianummer 3">
            <a:extLst>
              <a:ext uri="{FF2B5EF4-FFF2-40B4-BE49-F238E27FC236}">
                <a16:creationId xmlns:a16="http://schemas.microsoft.com/office/drawing/2014/main" id="{C7815B50-ADA6-1BCD-764F-D5E09022DDA3}"/>
              </a:ext>
            </a:extLst>
          </p:cNvPr>
          <p:cNvSpPr>
            <a:spLocks noGrp="1"/>
          </p:cNvSpPr>
          <p:nvPr>
            <p:ph type="sldNum" sz="quarter" idx="12"/>
          </p:nvPr>
        </p:nvSpPr>
        <p:spPr/>
        <p:txBody>
          <a:bodyPr/>
          <a:lstStyle/>
          <a:p>
            <a:fld id="{8C6BC05E-DB9A-EB4A-A776-575FA40369A3}" type="slidenum">
              <a:rPr lang="nl-NL" smtClean="0"/>
              <a:pPr/>
              <a:t>62</a:t>
            </a:fld>
            <a:endParaRPr lang="nl-NL"/>
          </a:p>
        </p:txBody>
      </p:sp>
    </p:spTree>
    <p:extLst>
      <p:ext uri="{BB962C8B-B14F-4D97-AF65-F5344CB8AC3E}">
        <p14:creationId xmlns:p14="http://schemas.microsoft.com/office/powerpoint/2010/main" val="1287052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C5F4D-B7B8-ADD1-660E-DDBC52FD30C5}"/>
            </a:ext>
          </a:extLst>
        </p:cNvPr>
        <p:cNvGrpSpPr/>
        <p:nvPr/>
      </p:nvGrpSpPr>
      <p:grpSpPr>
        <a:xfrm>
          <a:off x="0" y="0"/>
          <a:ext cx="0" cy="0"/>
          <a:chOff x="0" y="0"/>
          <a:chExt cx="0" cy="0"/>
        </a:xfrm>
      </p:grpSpPr>
      <p:pic>
        <p:nvPicPr>
          <p:cNvPr id="2050" name="Picture 2" descr="Antonius › Ziekenhuiszorg Friesland">
            <a:extLst>
              <a:ext uri="{FF2B5EF4-FFF2-40B4-BE49-F238E27FC236}">
                <a16:creationId xmlns:a16="http://schemas.microsoft.com/office/drawing/2014/main" id="{56137E3B-8045-51C0-3828-812D4DB754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613" b="1117"/>
          <a:stretch>
            <a:fillRect/>
          </a:stretch>
        </p:blipFill>
        <p:spPr bwMode="auto">
          <a:xfrm>
            <a:off x="20" y="10"/>
            <a:ext cx="9143980" cy="5143490"/>
          </a:xfrm>
          <a:prstGeom prst="rect">
            <a:avLst/>
          </a:prstGeom>
          <a:solidFill>
            <a:srgbClr val="FFFFFF"/>
          </a:solidFill>
        </p:spPr>
      </p:pic>
      <p:sp>
        <p:nvSpPr>
          <p:cNvPr id="4" name="Tijdelijke aanduiding voor dianummer 3" hidden="1">
            <a:extLst>
              <a:ext uri="{FF2B5EF4-FFF2-40B4-BE49-F238E27FC236}">
                <a16:creationId xmlns:a16="http://schemas.microsoft.com/office/drawing/2014/main" id="{077A4E8B-F457-05B8-5424-56DA82C79EBE}"/>
              </a:ext>
            </a:extLst>
          </p:cNvPr>
          <p:cNvSpPr>
            <a:spLocks noGrp="1"/>
          </p:cNvSpPr>
          <p:nvPr>
            <p:ph type="sldNum" sz="quarter" idx="12"/>
          </p:nvPr>
        </p:nvSpPr>
        <p:spPr/>
        <p:txBody>
          <a:bodyPr/>
          <a:lstStyle/>
          <a:p>
            <a:pPr>
              <a:spcAft>
                <a:spcPts val="600"/>
              </a:spcAft>
            </a:pPr>
            <a:fld id="{8C6BC05E-DB9A-EB4A-A776-575FA40369A3}" type="slidenum">
              <a:rPr lang="nl-NL" smtClean="0"/>
              <a:pPr>
                <a:spcAft>
                  <a:spcPts val="600"/>
                </a:spcAft>
              </a:pPr>
              <a:t>63</a:t>
            </a:fld>
            <a:endParaRPr lang="nl-NL"/>
          </a:p>
        </p:txBody>
      </p:sp>
    </p:spTree>
    <p:extLst>
      <p:ext uri="{BB962C8B-B14F-4D97-AF65-F5344CB8AC3E}">
        <p14:creationId xmlns:p14="http://schemas.microsoft.com/office/powerpoint/2010/main" val="14773171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C8A76-C6A1-BE1A-43A1-1C82215B6A3D}"/>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590B2F9-9722-A839-B4A1-2E232786C87D}"/>
              </a:ext>
            </a:extLst>
          </p:cNvPr>
          <p:cNvSpPr>
            <a:spLocks noGrp="1"/>
          </p:cNvSpPr>
          <p:nvPr>
            <p:ph idx="1"/>
          </p:nvPr>
        </p:nvSpPr>
        <p:spPr/>
        <p:txBody>
          <a:bodyPr/>
          <a:lstStyle/>
          <a:p>
            <a:r>
              <a:rPr lang="en-US" dirty="0" err="1"/>
              <a:t>Werknemer</a:t>
            </a:r>
            <a:r>
              <a:rPr lang="en-US" dirty="0"/>
              <a:t> in </a:t>
            </a:r>
            <a:r>
              <a:rPr lang="en-US" dirty="0" err="1"/>
              <a:t>dienst</a:t>
            </a:r>
            <a:r>
              <a:rPr lang="en-US" dirty="0"/>
              <a:t> van Antonius </a:t>
            </a:r>
            <a:r>
              <a:rPr lang="en-US" dirty="0" err="1"/>
              <a:t>als</a:t>
            </a:r>
            <a:r>
              <a:rPr lang="en-US" dirty="0"/>
              <a:t> </a:t>
            </a:r>
            <a:r>
              <a:rPr lang="nl-NL" dirty="0"/>
              <a:t>klinisch chemicus</a:t>
            </a:r>
          </a:p>
          <a:p>
            <a:r>
              <a:rPr lang="nl-NL" dirty="0" err="1"/>
              <a:t>Ktr</a:t>
            </a:r>
            <a:r>
              <a:rPr lang="nl-NL" dirty="0"/>
              <a:t>.: ontbinding g-grond met  € 443.916</a:t>
            </a:r>
          </a:p>
          <a:p>
            <a:r>
              <a:rPr lang="nl-NL" dirty="0"/>
              <a:t>Hof: € 170.000, want… aftrek van ruim € 103.000 aan verwachtte WW op geprognotiseerde schade van € 273.000</a:t>
            </a:r>
          </a:p>
          <a:p>
            <a:endParaRPr lang="nl-NL" dirty="0"/>
          </a:p>
          <a:p>
            <a:r>
              <a:rPr lang="nl-NL" dirty="0"/>
              <a:t>Cassatieklacht: WW mag niet (zonder meer) in mindering worden gebracht op BV wegens EV. Immers, EV moet worden gecompenseerd.  </a:t>
            </a:r>
          </a:p>
        </p:txBody>
      </p:sp>
      <p:sp>
        <p:nvSpPr>
          <p:cNvPr id="4" name="Tijdelijke aanduiding voor dianummer 3">
            <a:extLst>
              <a:ext uri="{FF2B5EF4-FFF2-40B4-BE49-F238E27FC236}">
                <a16:creationId xmlns:a16="http://schemas.microsoft.com/office/drawing/2014/main" id="{1EE4CD70-9D4A-5128-44E8-DD0A99285B13}"/>
              </a:ext>
            </a:extLst>
          </p:cNvPr>
          <p:cNvSpPr>
            <a:spLocks noGrp="1"/>
          </p:cNvSpPr>
          <p:nvPr>
            <p:ph type="sldNum" sz="quarter" idx="12"/>
          </p:nvPr>
        </p:nvSpPr>
        <p:spPr/>
        <p:txBody>
          <a:bodyPr/>
          <a:lstStyle/>
          <a:p>
            <a:fld id="{8C6BC05E-DB9A-EB4A-A776-575FA40369A3}" type="slidenum">
              <a:rPr lang="nl-NL" smtClean="0"/>
              <a:pPr/>
              <a:t>64</a:t>
            </a:fld>
            <a:endParaRPr lang="nl-NL"/>
          </a:p>
        </p:txBody>
      </p:sp>
      <p:sp>
        <p:nvSpPr>
          <p:cNvPr id="6" name="Titel 5">
            <a:extLst>
              <a:ext uri="{FF2B5EF4-FFF2-40B4-BE49-F238E27FC236}">
                <a16:creationId xmlns:a16="http://schemas.microsoft.com/office/drawing/2014/main" id="{FC179384-23C6-B92C-CF35-4E7B01F704BD}"/>
              </a:ext>
            </a:extLst>
          </p:cNvPr>
          <p:cNvSpPr>
            <a:spLocks noGrp="1"/>
          </p:cNvSpPr>
          <p:nvPr>
            <p:ph type="title"/>
          </p:nvPr>
        </p:nvSpPr>
        <p:spPr/>
        <p:txBody>
          <a:bodyPr/>
          <a:lstStyle/>
          <a:p>
            <a:endParaRPr lang="nl-NL"/>
          </a:p>
        </p:txBody>
      </p:sp>
      <p:sp>
        <p:nvSpPr>
          <p:cNvPr id="7" name="Titel 1">
            <a:extLst>
              <a:ext uri="{FF2B5EF4-FFF2-40B4-BE49-F238E27FC236}">
                <a16:creationId xmlns:a16="http://schemas.microsoft.com/office/drawing/2014/main" id="{F3D595CB-CF89-DCBA-55D7-4B334B0B6CE1}"/>
              </a:ext>
            </a:extLst>
          </p:cNvPr>
          <p:cNvSpPr txBox="1">
            <a:spLocks/>
          </p:cNvSpPr>
          <p:nvPr/>
        </p:nvSpPr>
        <p:spPr>
          <a:xfrm>
            <a:off x="480475" y="223738"/>
            <a:ext cx="8172000" cy="576000"/>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a:solidFill>
                  <a:schemeClr val="tx2"/>
                </a:solidFill>
                <a:latin typeface="+mj-lt"/>
                <a:ea typeface="+mj-ea"/>
                <a:cs typeface="Museo Sans 700"/>
              </a:defRPr>
            </a:lvl1pPr>
          </a:lstStyle>
          <a:p>
            <a:r>
              <a:rPr lang="en-US" dirty="0"/>
              <a:t>Antonius </a:t>
            </a:r>
            <a:r>
              <a:rPr lang="en-US" dirty="0" err="1"/>
              <a:t>Zorggroep</a:t>
            </a:r>
            <a:r>
              <a:rPr lang="en-US" dirty="0"/>
              <a:t>: HR 6 </a:t>
            </a:r>
            <a:r>
              <a:rPr lang="en-US" dirty="0" err="1"/>
              <a:t>februari</a:t>
            </a:r>
            <a:r>
              <a:rPr lang="en-US" dirty="0"/>
              <a:t> 2026</a:t>
            </a:r>
            <a:r>
              <a:rPr lang="nl-NL" b="1" dirty="0"/>
              <a:t> </a:t>
            </a:r>
            <a:r>
              <a:rPr lang="nl-NL" dirty="0">
                <a:hlinkClick r:id="rId2"/>
              </a:rPr>
              <a:t>ECLI:NL:HR:2026:193</a:t>
            </a:r>
            <a:endParaRPr lang="nl-NL" dirty="0"/>
          </a:p>
        </p:txBody>
      </p:sp>
    </p:spTree>
    <p:extLst>
      <p:ext uri="{BB962C8B-B14F-4D97-AF65-F5344CB8AC3E}">
        <p14:creationId xmlns:p14="http://schemas.microsoft.com/office/powerpoint/2010/main" val="32439555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0874C-3B1A-89EE-E350-C42E4D4B1A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77C04A-8A40-6296-6BA8-CFC3A017EEAD}"/>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01E260A0-A7BC-95B1-6153-7C4F1481C665}"/>
              </a:ext>
            </a:extLst>
          </p:cNvPr>
          <p:cNvSpPr>
            <a:spLocks noGrp="1"/>
          </p:cNvSpPr>
          <p:nvPr>
            <p:ph idx="1"/>
          </p:nvPr>
        </p:nvSpPr>
        <p:spPr/>
        <p:txBody>
          <a:bodyPr/>
          <a:lstStyle/>
          <a:p>
            <a:r>
              <a:rPr lang="nl-NL" dirty="0"/>
              <a:t>Anders dan het middel betoogt, geeft geen blijk van een onjuiste rechtsopvatting dat het hof bij het bepalen van de billijke vergoeding de mogelijke WW-uitkering op het gederfde loon in mindering heeft gebracht. Als de rechter bij het bepalen van de billijke vergoeding rekening houdt met de gevolgen voor de werknemer van het voortijdige einde van de arbeidsovereenkomst – zoals het hof in deze zaak heeft gedaan – ligt het immers voor de hand dat hij in dat verband niet alleen rekening houdt met nadelen (verlies van loon) maar ook met eventuele voordelen (zoals het recht op een uitkering of de mogelijkheid andere inkomsten te verwerven) die daarmee voldoende samenhangen. </a:t>
            </a:r>
          </a:p>
        </p:txBody>
      </p:sp>
      <p:sp>
        <p:nvSpPr>
          <p:cNvPr id="4" name="Tijdelijke aanduiding voor dianummer 3">
            <a:extLst>
              <a:ext uri="{FF2B5EF4-FFF2-40B4-BE49-F238E27FC236}">
                <a16:creationId xmlns:a16="http://schemas.microsoft.com/office/drawing/2014/main" id="{88D94D2B-94E9-F139-4022-62F0D1B7703C}"/>
              </a:ext>
            </a:extLst>
          </p:cNvPr>
          <p:cNvSpPr>
            <a:spLocks noGrp="1"/>
          </p:cNvSpPr>
          <p:nvPr>
            <p:ph type="sldNum" sz="quarter" idx="12"/>
          </p:nvPr>
        </p:nvSpPr>
        <p:spPr/>
        <p:txBody>
          <a:bodyPr/>
          <a:lstStyle/>
          <a:p>
            <a:fld id="{8C6BC05E-DB9A-EB4A-A776-575FA40369A3}" type="slidenum">
              <a:rPr lang="nl-NL" smtClean="0"/>
              <a:pPr/>
              <a:t>65</a:t>
            </a:fld>
            <a:endParaRPr lang="nl-NL"/>
          </a:p>
        </p:txBody>
      </p:sp>
    </p:spTree>
    <p:extLst>
      <p:ext uri="{BB962C8B-B14F-4D97-AF65-F5344CB8AC3E}">
        <p14:creationId xmlns:p14="http://schemas.microsoft.com/office/powerpoint/2010/main" val="38330826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21099-2407-D1BD-7FD4-A155DF9B7A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DF47DD-6C7C-3393-13DB-8F9E3D9D5625}"/>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C9F60392-987E-FE74-B161-762BEB5953C7}"/>
              </a:ext>
            </a:extLst>
          </p:cNvPr>
          <p:cNvSpPr>
            <a:spLocks noGrp="1"/>
          </p:cNvSpPr>
          <p:nvPr>
            <p:ph idx="1"/>
          </p:nvPr>
        </p:nvSpPr>
        <p:spPr/>
        <p:txBody>
          <a:bodyPr/>
          <a:lstStyle/>
          <a:p>
            <a:r>
              <a:rPr lang="nl-NL" dirty="0"/>
              <a:t>In welke mate de aldus vastgestelde gevolgen de hoogte van de billijke vergoeding bepalen, zal mede afhangen van de aanwezigheid van andere omstandigheden die bij het vaststellen van de vergoeding van belang zijn. Daarbij kan ook meewegen of de werknemer wordt benadeeld in mogelijke toekomstige rechten op een werkloosheidsuitkering. Uiteindelijk komt het immers aan op een beoordeling van alle omstandigheden in het licht van hetgeen partijen daarover hebben aangevoerd. </a:t>
            </a:r>
          </a:p>
        </p:txBody>
      </p:sp>
      <p:sp>
        <p:nvSpPr>
          <p:cNvPr id="4" name="Tijdelijke aanduiding voor dianummer 3">
            <a:extLst>
              <a:ext uri="{FF2B5EF4-FFF2-40B4-BE49-F238E27FC236}">
                <a16:creationId xmlns:a16="http://schemas.microsoft.com/office/drawing/2014/main" id="{0AF05558-925E-AE53-3EF6-3DC4FA723450}"/>
              </a:ext>
            </a:extLst>
          </p:cNvPr>
          <p:cNvSpPr>
            <a:spLocks noGrp="1"/>
          </p:cNvSpPr>
          <p:nvPr>
            <p:ph type="sldNum" sz="quarter" idx="12"/>
          </p:nvPr>
        </p:nvSpPr>
        <p:spPr/>
        <p:txBody>
          <a:bodyPr/>
          <a:lstStyle/>
          <a:p>
            <a:fld id="{8C6BC05E-DB9A-EB4A-A776-575FA40369A3}" type="slidenum">
              <a:rPr lang="nl-NL" smtClean="0"/>
              <a:pPr/>
              <a:t>66</a:t>
            </a:fld>
            <a:endParaRPr lang="nl-NL"/>
          </a:p>
        </p:txBody>
      </p:sp>
    </p:spTree>
    <p:extLst>
      <p:ext uri="{BB962C8B-B14F-4D97-AF65-F5344CB8AC3E}">
        <p14:creationId xmlns:p14="http://schemas.microsoft.com/office/powerpoint/2010/main" val="2591954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250AB-E506-D0C0-BB14-A7D2BB8580DC}"/>
            </a:ext>
          </a:extLst>
        </p:cNvPr>
        <p:cNvGrpSpPr/>
        <p:nvPr/>
      </p:nvGrpSpPr>
      <p:grpSpPr>
        <a:xfrm>
          <a:off x="0" y="0"/>
          <a:ext cx="0" cy="0"/>
          <a:chOff x="0" y="0"/>
          <a:chExt cx="0" cy="0"/>
        </a:xfrm>
      </p:grpSpPr>
      <p:pic>
        <p:nvPicPr>
          <p:cNvPr id="4" name="Afbeelding 3" descr="Statutair bestuurder of toch niet? - Liber Dock">
            <a:extLst>
              <a:ext uri="{FF2B5EF4-FFF2-40B4-BE49-F238E27FC236}">
                <a16:creationId xmlns:a16="http://schemas.microsoft.com/office/drawing/2014/main" id="{CCB872B8-242F-E591-1F82-CF91A3EE32DC}"/>
              </a:ext>
            </a:extLst>
          </p:cNvPr>
          <p:cNvPicPr>
            <a:picLocks noChangeAspect="1"/>
          </p:cNvPicPr>
          <p:nvPr/>
        </p:nvPicPr>
        <p:blipFill>
          <a:blip r:embed="rId2"/>
          <a:srcRect b="15095"/>
          <a:stretch>
            <a:fillRect/>
          </a:stretch>
        </p:blipFill>
        <p:spPr>
          <a:xfrm>
            <a:off x="20" y="10"/>
            <a:ext cx="9143980" cy="5143490"/>
          </a:xfrm>
          <a:prstGeom prst="rect">
            <a:avLst/>
          </a:prstGeom>
          <a:noFill/>
        </p:spPr>
      </p:pic>
    </p:spTree>
    <p:extLst>
      <p:ext uri="{BB962C8B-B14F-4D97-AF65-F5344CB8AC3E}">
        <p14:creationId xmlns:p14="http://schemas.microsoft.com/office/powerpoint/2010/main" val="23777744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B68F83-B96E-43B7-1143-F2750FAA9A15}"/>
              </a:ext>
            </a:extLst>
          </p:cNvPr>
          <p:cNvSpPr>
            <a:spLocks noGrp="1"/>
          </p:cNvSpPr>
          <p:nvPr>
            <p:ph type="title"/>
          </p:nvPr>
        </p:nvSpPr>
        <p:spPr/>
        <p:txBody>
          <a:bodyPr/>
          <a:lstStyle/>
          <a:p>
            <a:r>
              <a:rPr lang="nl-NL" dirty="0"/>
              <a:t>Tweede VSO binnen 30 minuten: ernstig verwijtbaar handelen</a:t>
            </a:r>
            <a:endParaRPr lang="en-GB" dirty="0"/>
          </a:p>
        </p:txBody>
      </p:sp>
      <p:sp>
        <p:nvSpPr>
          <p:cNvPr id="3" name="Tijdelijke aanduiding voor inhoud 2">
            <a:extLst>
              <a:ext uri="{FF2B5EF4-FFF2-40B4-BE49-F238E27FC236}">
                <a16:creationId xmlns:a16="http://schemas.microsoft.com/office/drawing/2014/main" id="{FCF2B57B-84FE-5789-A646-441B946ED813}"/>
              </a:ext>
            </a:extLst>
          </p:cNvPr>
          <p:cNvSpPr>
            <a:spLocks noGrp="1"/>
          </p:cNvSpPr>
          <p:nvPr>
            <p:ph idx="1"/>
          </p:nvPr>
        </p:nvSpPr>
        <p:spPr>
          <a:xfrm>
            <a:off x="491524" y="1259939"/>
            <a:ext cx="8172000" cy="3348000"/>
          </a:xfrm>
        </p:spPr>
        <p:txBody>
          <a:bodyPr/>
          <a:lstStyle/>
          <a:p>
            <a:r>
              <a:rPr lang="en-GB" b="1" dirty="0" err="1">
                <a:hlinkClick r:id="rId2"/>
              </a:rPr>
              <a:t>Ktr</a:t>
            </a:r>
            <a:r>
              <a:rPr lang="en-GB" b="1" dirty="0">
                <a:hlinkClick r:id="rId2"/>
              </a:rPr>
              <a:t>. Rotterdam 1 </a:t>
            </a:r>
            <a:r>
              <a:rPr lang="en-GB" b="1" dirty="0" err="1">
                <a:hlinkClick r:id="rId2"/>
              </a:rPr>
              <a:t>juli</a:t>
            </a:r>
            <a:r>
              <a:rPr lang="en-GB" b="1" dirty="0">
                <a:hlinkClick r:id="rId2"/>
              </a:rPr>
              <a:t> 2026, ECLI:NL:RBROT:2026:8948</a:t>
            </a:r>
            <a:endParaRPr lang="en-GB" b="1" dirty="0"/>
          </a:p>
          <a:p>
            <a:pPr marL="0" indent="0">
              <a:buNone/>
            </a:pPr>
            <a:r>
              <a:rPr lang="en-GB" dirty="0"/>
              <a:t>Het door </a:t>
            </a:r>
            <a:r>
              <a:rPr lang="en-GB" dirty="0" err="1"/>
              <a:t>werknemer</a:t>
            </a:r>
            <a:r>
              <a:rPr lang="en-GB" dirty="0"/>
              <a:t> laten </a:t>
            </a:r>
            <a:r>
              <a:rPr lang="en-GB" dirty="0" err="1"/>
              <a:t>tekenen</a:t>
            </a:r>
            <a:r>
              <a:rPr lang="en-GB" dirty="0"/>
              <a:t> van twee </a:t>
            </a:r>
            <a:r>
              <a:rPr lang="en-GB" dirty="0" err="1"/>
              <a:t>vaststellingsovereenkomsten</a:t>
            </a:r>
            <a:r>
              <a:rPr lang="en-GB" dirty="0"/>
              <a:t> is </a:t>
            </a:r>
            <a:r>
              <a:rPr lang="en-GB" dirty="0" err="1"/>
              <a:t>ernstig</a:t>
            </a:r>
            <a:r>
              <a:rPr lang="en-GB" dirty="0"/>
              <a:t> </a:t>
            </a:r>
            <a:r>
              <a:rPr lang="en-GB" dirty="0" err="1"/>
              <a:t>verwijtbaar</a:t>
            </a:r>
            <a:r>
              <a:rPr lang="en-GB" dirty="0"/>
              <a:t>. De </a:t>
            </a:r>
            <a:r>
              <a:rPr lang="en-GB" dirty="0" err="1"/>
              <a:t>overeenkomsten</a:t>
            </a:r>
            <a:r>
              <a:rPr lang="en-GB" dirty="0"/>
              <a:t> </a:t>
            </a:r>
            <a:r>
              <a:rPr lang="en-GB" dirty="0" err="1"/>
              <a:t>zijn</a:t>
            </a:r>
            <a:r>
              <a:rPr lang="en-GB" dirty="0"/>
              <a:t> </a:t>
            </a:r>
            <a:r>
              <a:rPr lang="en-GB" dirty="0" err="1"/>
              <a:t>gelijk</a:t>
            </a:r>
            <a:r>
              <a:rPr lang="en-GB" dirty="0"/>
              <a:t>, </a:t>
            </a:r>
            <a:r>
              <a:rPr lang="en-GB" dirty="0" err="1"/>
              <a:t>behalve</a:t>
            </a:r>
            <a:r>
              <a:rPr lang="en-GB" dirty="0"/>
              <a:t> </a:t>
            </a:r>
            <a:r>
              <a:rPr lang="en-GB" dirty="0" err="1"/>
              <a:t>dat</a:t>
            </a:r>
            <a:r>
              <a:rPr lang="en-GB" dirty="0"/>
              <a:t> in de </a:t>
            </a:r>
            <a:r>
              <a:rPr lang="en-GB" dirty="0" err="1"/>
              <a:t>tweede</a:t>
            </a:r>
            <a:r>
              <a:rPr lang="en-GB" dirty="0"/>
              <a:t> </a:t>
            </a:r>
            <a:r>
              <a:rPr lang="en-GB" dirty="0" err="1"/>
              <a:t>overeenkomst</a:t>
            </a:r>
            <a:r>
              <a:rPr lang="en-GB" dirty="0"/>
              <a:t> </a:t>
            </a:r>
            <a:r>
              <a:rPr lang="en-GB" dirty="0" err="1"/>
              <a:t>niet</a:t>
            </a:r>
            <a:r>
              <a:rPr lang="en-GB" dirty="0"/>
              <a:t> </a:t>
            </a:r>
            <a:r>
              <a:rPr lang="en-GB" dirty="0" err="1"/>
              <a:t>staat</a:t>
            </a:r>
            <a:r>
              <a:rPr lang="en-GB" dirty="0"/>
              <a:t> </a:t>
            </a:r>
            <a:r>
              <a:rPr lang="en-GB" dirty="0" err="1"/>
              <a:t>opgenomen</a:t>
            </a:r>
            <a:r>
              <a:rPr lang="en-GB" dirty="0"/>
              <a:t> </a:t>
            </a:r>
            <a:r>
              <a:rPr lang="en-GB" dirty="0" err="1"/>
              <a:t>dat</a:t>
            </a:r>
            <a:r>
              <a:rPr lang="en-GB" dirty="0"/>
              <a:t> </a:t>
            </a:r>
            <a:r>
              <a:rPr lang="en-GB" dirty="0" err="1"/>
              <a:t>werknemer</a:t>
            </a:r>
            <a:r>
              <a:rPr lang="en-GB" dirty="0"/>
              <a:t> </a:t>
            </a:r>
            <a:r>
              <a:rPr lang="en-GB" dirty="0" err="1"/>
              <a:t>deze</a:t>
            </a:r>
            <a:r>
              <a:rPr lang="en-GB" dirty="0"/>
              <a:t> </a:t>
            </a:r>
            <a:r>
              <a:rPr lang="en-GB" dirty="0" err="1"/>
              <a:t>binnen</a:t>
            </a:r>
            <a:r>
              <a:rPr lang="en-GB" dirty="0"/>
              <a:t> </a:t>
            </a:r>
            <a:r>
              <a:rPr lang="en-GB" dirty="0" err="1"/>
              <a:t>veertien</a:t>
            </a:r>
            <a:r>
              <a:rPr lang="en-GB" dirty="0"/>
              <a:t> </a:t>
            </a:r>
            <a:r>
              <a:rPr lang="en-GB" dirty="0" err="1"/>
              <a:t>dagen</a:t>
            </a:r>
            <a:r>
              <a:rPr lang="en-GB" dirty="0"/>
              <a:t> </a:t>
            </a:r>
            <a:r>
              <a:rPr lang="en-GB" dirty="0" err="1"/>
              <a:t>kan</a:t>
            </a:r>
            <a:r>
              <a:rPr lang="en-GB" dirty="0"/>
              <a:t> </a:t>
            </a:r>
            <a:r>
              <a:rPr lang="en-GB" dirty="0" err="1"/>
              <a:t>ontbinden</a:t>
            </a:r>
            <a:r>
              <a:rPr lang="en-GB" dirty="0"/>
              <a:t>. </a:t>
            </a:r>
            <a:r>
              <a:rPr lang="en-GB" dirty="0" err="1"/>
              <a:t>Werkgeefster</a:t>
            </a:r>
            <a:r>
              <a:rPr lang="en-GB" dirty="0"/>
              <a:t> </a:t>
            </a:r>
            <a:r>
              <a:rPr lang="en-GB" dirty="0" err="1"/>
              <a:t>heeft</a:t>
            </a:r>
            <a:r>
              <a:rPr lang="en-GB" dirty="0"/>
              <a:t> </a:t>
            </a:r>
            <a:r>
              <a:rPr lang="en-GB" dirty="0" err="1"/>
              <a:t>hiermee</a:t>
            </a:r>
            <a:r>
              <a:rPr lang="en-GB" dirty="0"/>
              <a:t> de </a:t>
            </a:r>
            <a:r>
              <a:rPr lang="en-GB" dirty="0" err="1"/>
              <a:t>wettelijke</a:t>
            </a:r>
            <a:r>
              <a:rPr lang="en-GB" dirty="0"/>
              <a:t> </a:t>
            </a:r>
            <a:r>
              <a:rPr lang="en-GB" dirty="0" err="1"/>
              <a:t>bedenktermijn</a:t>
            </a:r>
            <a:r>
              <a:rPr lang="en-GB" dirty="0"/>
              <a:t> </a:t>
            </a:r>
            <a:r>
              <a:rPr lang="en-GB" dirty="0" err="1"/>
              <a:t>willen</a:t>
            </a:r>
            <a:r>
              <a:rPr lang="en-GB" dirty="0"/>
              <a:t> </a:t>
            </a:r>
            <a:r>
              <a:rPr lang="en-GB" dirty="0" err="1"/>
              <a:t>omzeilen</a:t>
            </a:r>
            <a:r>
              <a:rPr lang="en-GB" dirty="0"/>
              <a:t>. Het is </a:t>
            </a:r>
            <a:r>
              <a:rPr lang="en-GB" dirty="0" err="1"/>
              <a:t>niet</a:t>
            </a:r>
            <a:r>
              <a:rPr lang="en-GB" dirty="0"/>
              <a:t> zo </a:t>
            </a:r>
            <a:r>
              <a:rPr lang="en-GB" dirty="0" err="1"/>
              <a:t>dat</a:t>
            </a:r>
            <a:r>
              <a:rPr lang="en-GB" dirty="0"/>
              <a:t> door de </a:t>
            </a:r>
            <a:r>
              <a:rPr lang="en-GB" dirty="0" err="1"/>
              <a:t>werknemer</a:t>
            </a:r>
            <a:r>
              <a:rPr lang="en-GB" dirty="0"/>
              <a:t> min of </a:t>
            </a:r>
            <a:r>
              <a:rPr lang="en-GB" dirty="0" err="1"/>
              <a:t>meer</a:t>
            </a:r>
            <a:r>
              <a:rPr lang="en-GB" dirty="0"/>
              <a:t> </a:t>
            </a:r>
            <a:r>
              <a:rPr lang="en-GB" dirty="0" err="1"/>
              <a:t>tegelijkertijd</a:t>
            </a:r>
            <a:r>
              <a:rPr lang="en-GB" dirty="0"/>
              <a:t> twee </a:t>
            </a:r>
            <a:r>
              <a:rPr lang="en-GB" dirty="0" err="1"/>
              <a:t>vaststellingsovereenkomsten</a:t>
            </a:r>
            <a:r>
              <a:rPr lang="en-GB" dirty="0"/>
              <a:t> </a:t>
            </a:r>
            <a:r>
              <a:rPr lang="en-GB" dirty="0" err="1"/>
              <a:t>te</a:t>
            </a:r>
            <a:r>
              <a:rPr lang="en-GB" dirty="0"/>
              <a:t> laten </a:t>
            </a:r>
            <a:r>
              <a:rPr lang="en-GB" dirty="0" err="1"/>
              <a:t>tekenen</a:t>
            </a:r>
            <a:r>
              <a:rPr lang="en-GB" dirty="0"/>
              <a:t> die </a:t>
            </a:r>
            <a:r>
              <a:rPr lang="en-GB" dirty="0" err="1"/>
              <a:t>bescherming</a:t>
            </a:r>
            <a:r>
              <a:rPr lang="en-GB" dirty="0"/>
              <a:t> </a:t>
            </a:r>
            <a:r>
              <a:rPr lang="en-GB" dirty="0" err="1"/>
              <a:t>buiten</a:t>
            </a:r>
            <a:r>
              <a:rPr lang="en-GB" dirty="0"/>
              <a:t> </a:t>
            </a:r>
            <a:r>
              <a:rPr lang="en-GB" dirty="0" err="1"/>
              <a:t>toepassing</a:t>
            </a:r>
            <a:r>
              <a:rPr lang="en-GB" dirty="0"/>
              <a:t> </a:t>
            </a:r>
            <a:r>
              <a:rPr lang="en-GB" dirty="0" err="1"/>
              <a:t>blijft</a:t>
            </a:r>
            <a:r>
              <a:rPr lang="en-GB" dirty="0"/>
              <a:t>. </a:t>
            </a:r>
            <a:r>
              <a:rPr lang="en-GB" dirty="0" err="1"/>
              <a:t>Werkgeefster</a:t>
            </a:r>
            <a:r>
              <a:rPr lang="en-GB" dirty="0"/>
              <a:t> </a:t>
            </a:r>
            <a:r>
              <a:rPr lang="en-GB" dirty="0" err="1"/>
              <a:t>heeft</a:t>
            </a:r>
            <a:r>
              <a:rPr lang="en-GB" dirty="0"/>
              <a:t> die </a:t>
            </a:r>
            <a:r>
              <a:rPr lang="en-GB" dirty="0" err="1"/>
              <a:t>bescherming</a:t>
            </a:r>
            <a:r>
              <a:rPr lang="en-GB" dirty="0"/>
              <a:t> </a:t>
            </a:r>
            <a:r>
              <a:rPr lang="en-GB" dirty="0" err="1"/>
              <a:t>aan</a:t>
            </a:r>
            <a:r>
              <a:rPr lang="en-GB" dirty="0"/>
              <a:t> </a:t>
            </a:r>
            <a:r>
              <a:rPr lang="en-GB" dirty="0" err="1"/>
              <a:t>werknemer</a:t>
            </a:r>
            <a:r>
              <a:rPr lang="en-GB" dirty="0"/>
              <a:t> </a:t>
            </a:r>
            <a:r>
              <a:rPr lang="en-GB" dirty="0" err="1"/>
              <a:t>willen</a:t>
            </a:r>
            <a:r>
              <a:rPr lang="en-GB" dirty="0"/>
              <a:t> </a:t>
            </a:r>
            <a:r>
              <a:rPr lang="en-GB" dirty="0" err="1"/>
              <a:t>onthouden</a:t>
            </a:r>
            <a:r>
              <a:rPr lang="en-GB" dirty="0"/>
              <a:t> </a:t>
            </a:r>
            <a:r>
              <a:rPr lang="en-GB" dirty="0" err="1"/>
              <a:t>en</a:t>
            </a:r>
            <a:r>
              <a:rPr lang="en-GB" dirty="0"/>
              <a:t> </a:t>
            </a:r>
            <a:r>
              <a:rPr lang="en-GB" dirty="0" err="1"/>
              <a:t>wist</a:t>
            </a:r>
            <a:r>
              <a:rPr lang="en-GB" dirty="0"/>
              <a:t>, of </a:t>
            </a:r>
            <a:r>
              <a:rPr lang="en-GB" dirty="0" err="1"/>
              <a:t>behoorde</a:t>
            </a:r>
            <a:r>
              <a:rPr lang="en-GB" dirty="0"/>
              <a:t> </a:t>
            </a:r>
            <a:r>
              <a:rPr lang="en-GB" dirty="0" err="1"/>
              <a:t>te</a:t>
            </a:r>
            <a:r>
              <a:rPr lang="en-GB" dirty="0"/>
              <a:t> </a:t>
            </a:r>
            <a:r>
              <a:rPr lang="en-GB" dirty="0" err="1"/>
              <a:t>weten</a:t>
            </a:r>
            <a:r>
              <a:rPr lang="en-GB" dirty="0"/>
              <a:t>, </a:t>
            </a:r>
            <a:r>
              <a:rPr lang="en-GB" dirty="0" err="1"/>
              <a:t>dat</a:t>
            </a:r>
            <a:r>
              <a:rPr lang="en-GB" dirty="0"/>
              <a:t> </a:t>
            </a:r>
            <a:r>
              <a:rPr lang="en-GB" dirty="0" err="1"/>
              <a:t>zij</a:t>
            </a:r>
            <a:r>
              <a:rPr lang="en-GB" dirty="0"/>
              <a:t> </a:t>
            </a:r>
            <a:r>
              <a:rPr lang="en-GB" dirty="0" err="1"/>
              <a:t>werknemer</a:t>
            </a:r>
            <a:r>
              <a:rPr lang="en-GB" dirty="0"/>
              <a:t> </a:t>
            </a:r>
            <a:r>
              <a:rPr lang="en-GB" dirty="0" err="1"/>
              <a:t>daarmee</a:t>
            </a:r>
            <a:r>
              <a:rPr lang="en-GB" dirty="0"/>
              <a:t> </a:t>
            </a:r>
            <a:r>
              <a:rPr lang="en-GB" dirty="0" err="1"/>
              <a:t>ernstig</a:t>
            </a:r>
            <a:r>
              <a:rPr lang="en-GB" dirty="0"/>
              <a:t> </a:t>
            </a:r>
            <a:r>
              <a:rPr lang="en-GB" dirty="0" err="1"/>
              <a:t>benadeelde</a:t>
            </a:r>
            <a:r>
              <a:rPr lang="en-GB" dirty="0"/>
              <a:t>. Dat </a:t>
            </a:r>
            <a:r>
              <a:rPr lang="en-GB" dirty="0" err="1"/>
              <a:t>valt</a:t>
            </a:r>
            <a:r>
              <a:rPr lang="en-GB" dirty="0"/>
              <a:t> </a:t>
            </a:r>
            <a:r>
              <a:rPr lang="en-GB" dirty="0" err="1"/>
              <a:t>haar</a:t>
            </a:r>
            <a:r>
              <a:rPr lang="en-GB" dirty="0"/>
              <a:t> </a:t>
            </a:r>
            <a:r>
              <a:rPr lang="en-GB" dirty="0" err="1"/>
              <a:t>zeer</a:t>
            </a:r>
            <a:r>
              <a:rPr lang="en-GB" dirty="0"/>
              <a:t> </a:t>
            </a:r>
            <a:r>
              <a:rPr lang="en-GB" dirty="0" err="1"/>
              <a:t>aan</a:t>
            </a:r>
            <a:r>
              <a:rPr lang="en-GB" dirty="0"/>
              <a:t> </a:t>
            </a:r>
            <a:r>
              <a:rPr lang="en-GB" dirty="0" err="1"/>
              <a:t>te</a:t>
            </a:r>
            <a:r>
              <a:rPr lang="en-GB" dirty="0"/>
              <a:t> </a:t>
            </a:r>
            <a:r>
              <a:rPr lang="en-GB" dirty="0" err="1"/>
              <a:t>rekenen</a:t>
            </a:r>
            <a:r>
              <a:rPr lang="en-GB" dirty="0"/>
              <a:t>. Dat </a:t>
            </a:r>
            <a:r>
              <a:rPr lang="en-GB" dirty="0" err="1"/>
              <a:t>werknemer</a:t>
            </a:r>
            <a:r>
              <a:rPr lang="en-GB" dirty="0"/>
              <a:t> </a:t>
            </a:r>
            <a:r>
              <a:rPr lang="en-GB" dirty="0" err="1"/>
              <a:t>zich</a:t>
            </a:r>
            <a:r>
              <a:rPr lang="en-GB" dirty="0"/>
              <a:t> had laten </a:t>
            </a:r>
            <a:r>
              <a:rPr lang="en-GB" dirty="0" err="1"/>
              <a:t>bijstaan</a:t>
            </a:r>
            <a:r>
              <a:rPr lang="en-GB" dirty="0"/>
              <a:t> door </a:t>
            </a:r>
            <a:r>
              <a:rPr lang="en-GB" dirty="0" err="1"/>
              <a:t>een</a:t>
            </a:r>
            <a:r>
              <a:rPr lang="en-GB" dirty="0"/>
              <a:t> </a:t>
            </a:r>
            <a:r>
              <a:rPr lang="en-GB" dirty="0" err="1"/>
              <a:t>juridisch</a:t>
            </a:r>
            <a:r>
              <a:rPr lang="en-GB" dirty="0"/>
              <a:t> </a:t>
            </a:r>
            <a:r>
              <a:rPr lang="en-GB" dirty="0" err="1"/>
              <a:t>adviseur</a:t>
            </a:r>
            <a:r>
              <a:rPr lang="en-GB" dirty="0"/>
              <a:t>, </a:t>
            </a:r>
            <a:r>
              <a:rPr lang="en-GB" dirty="0" err="1"/>
              <a:t>zoals</a:t>
            </a:r>
            <a:r>
              <a:rPr lang="en-GB" dirty="0"/>
              <a:t> </a:t>
            </a:r>
            <a:r>
              <a:rPr lang="en-GB" dirty="0" err="1"/>
              <a:t>werkgeefster</a:t>
            </a:r>
            <a:r>
              <a:rPr lang="en-GB" dirty="0"/>
              <a:t> </a:t>
            </a:r>
            <a:r>
              <a:rPr lang="en-GB" dirty="0" err="1"/>
              <a:t>betoogt</a:t>
            </a:r>
            <a:r>
              <a:rPr lang="en-GB" dirty="0"/>
              <a:t>, </a:t>
            </a:r>
            <a:r>
              <a:rPr lang="en-GB" dirty="0" err="1"/>
              <a:t>doet</a:t>
            </a:r>
            <a:r>
              <a:rPr lang="en-GB" dirty="0"/>
              <a:t> </a:t>
            </a:r>
            <a:r>
              <a:rPr lang="en-GB" dirty="0" err="1"/>
              <a:t>niet</a:t>
            </a:r>
            <a:r>
              <a:rPr lang="en-GB" dirty="0"/>
              <a:t> </a:t>
            </a:r>
            <a:r>
              <a:rPr lang="en-GB" dirty="0" err="1"/>
              <a:t>af</a:t>
            </a:r>
            <a:r>
              <a:rPr lang="en-GB" dirty="0"/>
              <a:t> </a:t>
            </a:r>
            <a:r>
              <a:rPr lang="en-GB" dirty="0" err="1"/>
              <a:t>aan</a:t>
            </a:r>
            <a:r>
              <a:rPr lang="en-GB" dirty="0"/>
              <a:t> de </a:t>
            </a:r>
            <a:r>
              <a:rPr lang="en-GB" dirty="0" err="1"/>
              <a:t>verwijtbaarheid</a:t>
            </a:r>
            <a:r>
              <a:rPr lang="en-GB" dirty="0"/>
              <a:t> van </a:t>
            </a:r>
            <a:r>
              <a:rPr lang="en-GB" dirty="0" err="1"/>
              <a:t>dit</a:t>
            </a:r>
            <a:r>
              <a:rPr lang="en-GB" dirty="0"/>
              <a:t> </a:t>
            </a:r>
            <a:r>
              <a:rPr lang="en-GB" dirty="0" err="1"/>
              <a:t>handelen</a:t>
            </a:r>
            <a:r>
              <a:rPr lang="en-GB" dirty="0"/>
              <a:t>. </a:t>
            </a:r>
          </a:p>
        </p:txBody>
      </p:sp>
      <p:sp>
        <p:nvSpPr>
          <p:cNvPr id="4" name="Tijdelijke aanduiding voor dianummer 3">
            <a:extLst>
              <a:ext uri="{FF2B5EF4-FFF2-40B4-BE49-F238E27FC236}">
                <a16:creationId xmlns:a16="http://schemas.microsoft.com/office/drawing/2014/main" id="{9E53D7C8-9FB5-5E6F-FB90-4577C7A67493}"/>
              </a:ext>
            </a:extLst>
          </p:cNvPr>
          <p:cNvSpPr>
            <a:spLocks noGrp="1"/>
          </p:cNvSpPr>
          <p:nvPr>
            <p:ph type="sldNum" sz="quarter" idx="12"/>
          </p:nvPr>
        </p:nvSpPr>
        <p:spPr/>
        <p:txBody>
          <a:bodyPr/>
          <a:lstStyle/>
          <a:p>
            <a:fld id="{8C6BC05E-DB9A-EB4A-A776-575FA40369A3}" type="slidenum">
              <a:rPr lang="nl-NL" smtClean="0"/>
              <a:pPr/>
              <a:t>68</a:t>
            </a:fld>
            <a:endParaRPr lang="nl-NL"/>
          </a:p>
        </p:txBody>
      </p:sp>
    </p:spTree>
    <p:extLst>
      <p:ext uri="{BB962C8B-B14F-4D97-AF65-F5344CB8AC3E}">
        <p14:creationId xmlns:p14="http://schemas.microsoft.com/office/powerpoint/2010/main" val="16045995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24966-FB32-D14B-8EB5-37ACDFD11844}"/>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6CEFC17C-D8E2-07FF-BE38-17080DC03C81}"/>
              </a:ext>
            </a:extLst>
          </p:cNvPr>
          <p:cNvPicPr>
            <a:picLocks noChangeAspect="1"/>
          </p:cNvPicPr>
          <p:nvPr/>
        </p:nvPicPr>
        <p:blipFill>
          <a:blip r:embed="rId2"/>
          <a:srcRect t="6639"/>
          <a:stretch>
            <a:fillRect/>
          </a:stretch>
        </p:blipFill>
        <p:spPr>
          <a:xfrm>
            <a:off x="20" y="10"/>
            <a:ext cx="9143980" cy="5143490"/>
          </a:xfrm>
          <a:prstGeom prst="rect">
            <a:avLst/>
          </a:prstGeom>
          <a:noFill/>
        </p:spPr>
      </p:pic>
    </p:spTree>
    <p:extLst>
      <p:ext uri="{BB962C8B-B14F-4D97-AF65-F5344CB8AC3E}">
        <p14:creationId xmlns:p14="http://schemas.microsoft.com/office/powerpoint/2010/main" val="19542887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26B21-41EE-5D4A-CAAC-02621FDFA5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F16783-84E9-B667-F85E-6D4B996491E6}"/>
              </a:ext>
            </a:extLst>
          </p:cNvPr>
          <p:cNvSpPr>
            <a:spLocks noGrp="1"/>
          </p:cNvSpPr>
          <p:nvPr>
            <p:ph type="title"/>
          </p:nvPr>
        </p:nvSpPr>
        <p:spPr/>
        <p:txBody>
          <a:bodyPr/>
          <a:lstStyle/>
          <a:p>
            <a:r>
              <a:rPr lang="en-US" dirty="0" err="1"/>
              <a:t>Studiekostenbeding</a:t>
            </a:r>
            <a:r>
              <a:rPr lang="en-US" dirty="0"/>
              <a:t> </a:t>
            </a:r>
            <a:r>
              <a:rPr lang="en-US" dirty="0" err="1"/>
              <a:t>en</a:t>
            </a:r>
            <a:r>
              <a:rPr lang="en-US" dirty="0"/>
              <a:t> </a:t>
            </a:r>
            <a:r>
              <a:rPr lang="en-US" dirty="0" err="1"/>
              <a:t>consumentenrecht</a:t>
            </a:r>
            <a:endParaRPr lang="nl-NL" dirty="0"/>
          </a:p>
        </p:txBody>
      </p:sp>
      <p:sp>
        <p:nvSpPr>
          <p:cNvPr id="3" name="Tijdelijke aanduiding voor inhoud 2">
            <a:extLst>
              <a:ext uri="{FF2B5EF4-FFF2-40B4-BE49-F238E27FC236}">
                <a16:creationId xmlns:a16="http://schemas.microsoft.com/office/drawing/2014/main" id="{55AB2864-D2CC-655C-3EC6-5D6C36659F7B}"/>
              </a:ext>
            </a:extLst>
          </p:cNvPr>
          <p:cNvSpPr>
            <a:spLocks noGrp="1"/>
          </p:cNvSpPr>
          <p:nvPr>
            <p:ph idx="1"/>
          </p:nvPr>
        </p:nvSpPr>
        <p:spPr>
          <a:xfrm>
            <a:off x="480475" y="1315178"/>
            <a:ext cx="8172000" cy="3348000"/>
          </a:xfrm>
        </p:spPr>
        <p:txBody>
          <a:bodyPr/>
          <a:lstStyle/>
          <a:p>
            <a:pPr marL="0" indent="0">
              <a:buNone/>
            </a:pPr>
            <a:r>
              <a:rPr lang="nl-NL" dirty="0"/>
              <a:t>In </a:t>
            </a:r>
            <a:r>
              <a:rPr lang="en-GB" b="1" dirty="0">
                <a:hlinkClick r:id="rId2"/>
              </a:rPr>
              <a:t>ECLI:NL:RBAMS:2026:8449</a:t>
            </a:r>
            <a:r>
              <a:rPr lang="en-GB" b="1" dirty="0"/>
              <a:t> </a:t>
            </a:r>
            <a:r>
              <a:rPr lang="en-GB" dirty="0" err="1"/>
              <a:t>staat</a:t>
            </a:r>
            <a:r>
              <a:rPr lang="en-GB" dirty="0"/>
              <a:t> </a:t>
            </a:r>
            <a:r>
              <a:rPr lang="en-GB" dirty="0" err="1"/>
              <a:t>samenloop</a:t>
            </a:r>
            <a:r>
              <a:rPr lang="en-GB" dirty="0"/>
              <a:t> van </a:t>
            </a:r>
            <a:r>
              <a:rPr lang="en-GB" dirty="0" err="1"/>
              <a:t>arbeidsrecht</a:t>
            </a:r>
            <a:r>
              <a:rPr lang="en-GB" dirty="0"/>
              <a:t> </a:t>
            </a:r>
            <a:r>
              <a:rPr lang="en-GB" dirty="0" err="1"/>
              <a:t>en</a:t>
            </a:r>
            <a:r>
              <a:rPr lang="en-GB" dirty="0"/>
              <a:t> </a:t>
            </a:r>
            <a:r>
              <a:rPr lang="en-GB" dirty="0" err="1"/>
              <a:t>consumentenrecht</a:t>
            </a:r>
            <a:r>
              <a:rPr lang="en-GB" dirty="0"/>
              <a:t> </a:t>
            </a:r>
            <a:r>
              <a:rPr lang="en-GB" dirty="0" err="1"/>
              <a:t>centraal</a:t>
            </a:r>
            <a:r>
              <a:rPr lang="en-GB" dirty="0"/>
              <a:t>. (</a:t>
            </a:r>
            <a:r>
              <a:rPr lang="en-GB" dirty="0" err="1"/>
              <a:t>bijrijder</a:t>
            </a:r>
            <a:r>
              <a:rPr lang="en-GB" dirty="0"/>
              <a:t> tot </a:t>
            </a:r>
            <a:r>
              <a:rPr lang="en-GB" dirty="0" err="1"/>
              <a:t>vrachtwagenchauffeur</a:t>
            </a:r>
            <a:r>
              <a:rPr lang="en-GB" dirty="0"/>
              <a:t>)</a:t>
            </a:r>
          </a:p>
          <a:p>
            <a:pPr marL="0" indent="0">
              <a:buNone/>
            </a:pPr>
            <a:endParaRPr lang="en-GB" b="1" dirty="0"/>
          </a:p>
          <a:p>
            <a:pPr marL="0" indent="0">
              <a:buNone/>
            </a:pPr>
            <a:endParaRPr lang="en-GB" b="1" dirty="0"/>
          </a:p>
          <a:p>
            <a:pPr marL="0" indent="0">
              <a:buNone/>
            </a:pPr>
            <a:endParaRPr lang="en-GB" b="1" dirty="0"/>
          </a:p>
          <a:p>
            <a:pPr marL="0" indent="0">
              <a:buNone/>
            </a:pPr>
            <a:r>
              <a:rPr lang="en-GB" dirty="0">
                <a:hlinkClick r:id="rId3"/>
              </a:rPr>
              <a:t>ECLI:NL:RBAMS:2026:8452</a:t>
            </a:r>
            <a:r>
              <a:rPr lang="en-GB" dirty="0"/>
              <a:t> (</a:t>
            </a:r>
            <a:r>
              <a:rPr lang="en-GB" dirty="0" err="1"/>
              <a:t>taxichauffeur</a:t>
            </a:r>
            <a:r>
              <a:rPr lang="en-GB" dirty="0"/>
              <a:t> in leer-</a:t>
            </a:r>
            <a:r>
              <a:rPr lang="en-GB" dirty="0" err="1"/>
              <a:t>werk</a:t>
            </a:r>
            <a:r>
              <a:rPr lang="en-GB" dirty="0"/>
              <a:t>-</a:t>
            </a:r>
            <a:r>
              <a:rPr lang="en-GB" dirty="0" err="1"/>
              <a:t>overeenkomst</a:t>
            </a:r>
            <a:r>
              <a:rPr lang="en-GB" dirty="0"/>
              <a:t>)</a:t>
            </a:r>
            <a:endParaRPr lang="nl-NL" b="1" dirty="0"/>
          </a:p>
        </p:txBody>
      </p:sp>
      <p:sp>
        <p:nvSpPr>
          <p:cNvPr id="4" name="Tijdelijke aanduiding voor dianummer 3">
            <a:extLst>
              <a:ext uri="{FF2B5EF4-FFF2-40B4-BE49-F238E27FC236}">
                <a16:creationId xmlns:a16="http://schemas.microsoft.com/office/drawing/2014/main" id="{F9803616-5810-3B8E-22EB-D63E76C87452}"/>
              </a:ext>
            </a:extLst>
          </p:cNvPr>
          <p:cNvSpPr>
            <a:spLocks noGrp="1"/>
          </p:cNvSpPr>
          <p:nvPr>
            <p:ph type="sldNum" sz="quarter" idx="12"/>
          </p:nvPr>
        </p:nvSpPr>
        <p:spPr/>
        <p:txBody>
          <a:bodyPr/>
          <a:lstStyle/>
          <a:p>
            <a:fld id="{8C6BC05E-DB9A-EB4A-A776-575FA40369A3}" type="slidenum">
              <a:rPr lang="nl-NL" smtClean="0"/>
              <a:pPr/>
              <a:t>70</a:t>
            </a:fld>
            <a:endParaRPr lang="nl-NL"/>
          </a:p>
        </p:txBody>
      </p:sp>
    </p:spTree>
    <p:extLst>
      <p:ext uri="{BB962C8B-B14F-4D97-AF65-F5344CB8AC3E}">
        <p14:creationId xmlns:p14="http://schemas.microsoft.com/office/powerpoint/2010/main" val="9678936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226567-73E4-E5EB-0075-3C490DBE4DC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3E99B480-589E-1D51-E8FB-EAA5601CEFCA}"/>
              </a:ext>
            </a:extLst>
          </p:cNvPr>
          <p:cNvSpPr>
            <a:spLocks noGrp="1"/>
          </p:cNvSpPr>
          <p:nvPr>
            <p:ph idx="1"/>
          </p:nvPr>
        </p:nvSpPr>
        <p:spPr/>
        <p:txBody>
          <a:bodyPr/>
          <a:lstStyle/>
          <a:p>
            <a:endParaRPr lang="nl-NL"/>
          </a:p>
        </p:txBody>
      </p:sp>
      <p:sp>
        <p:nvSpPr>
          <p:cNvPr id="4" name="Tijdelijke aanduiding voor dianummer 3">
            <a:extLst>
              <a:ext uri="{FF2B5EF4-FFF2-40B4-BE49-F238E27FC236}">
                <a16:creationId xmlns:a16="http://schemas.microsoft.com/office/drawing/2014/main" id="{916ABC33-8B9C-E5A9-F26E-74D6A2399E39}"/>
              </a:ext>
            </a:extLst>
          </p:cNvPr>
          <p:cNvSpPr>
            <a:spLocks noGrp="1"/>
          </p:cNvSpPr>
          <p:nvPr>
            <p:ph type="sldNum" sz="quarter" idx="12"/>
          </p:nvPr>
        </p:nvSpPr>
        <p:spPr/>
        <p:txBody>
          <a:bodyPr/>
          <a:lstStyle/>
          <a:p>
            <a:fld id="{8C6BC05E-DB9A-EB4A-A776-575FA40369A3}" type="slidenum">
              <a:rPr lang="nl-NL" smtClean="0"/>
              <a:pPr/>
              <a:t>71</a:t>
            </a:fld>
            <a:endParaRPr lang="nl-NL"/>
          </a:p>
        </p:txBody>
      </p:sp>
      <p:pic>
        <p:nvPicPr>
          <p:cNvPr id="6" name="Afbeelding 5">
            <a:extLst>
              <a:ext uri="{FF2B5EF4-FFF2-40B4-BE49-F238E27FC236}">
                <a16:creationId xmlns:a16="http://schemas.microsoft.com/office/drawing/2014/main" id="{11613E7F-FA92-2C65-A8DD-45D575BFBCD5}"/>
              </a:ext>
            </a:extLst>
          </p:cNvPr>
          <p:cNvPicPr>
            <a:picLocks noChangeAspect="1"/>
          </p:cNvPicPr>
          <p:nvPr/>
        </p:nvPicPr>
        <p:blipFill>
          <a:blip r:embed="rId2"/>
          <a:stretch>
            <a:fillRect/>
          </a:stretch>
        </p:blipFill>
        <p:spPr>
          <a:xfrm>
            <a:off x="0" y="547077"/>
            <a:ext cx="9144000" cy="4049346"/>
          </a:xfrm>
          <a:prstGeom prst="rect">
            <a:avLst/>
          </a:prstGeom>
        </p:spPr>
      </p:pic>
    </p:spTree>
    <p:extLst>
      <p:ext uri="{BB962C8B-B14F-4D97-AF65-F5344CB8AC3E}">
        <p14:creationId xmlns:p14="http://schemas.microsoft.com/office/powerpoint/2010/main" val="21420002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B1AF08-B097-8228-8D12-4EDA83922820}"/>
              </a:ext>
            </a:extLst>
          </p:cNvPr>
          <p:cNvSpPr>
            <a:spLocks noGrp="1"/>
          </p:cNvSpPr>
          <p:nvPr>
            <p:ph type="title"/>
          </p:nvPr>
        </p:nvSpPr>
        <p:spPr/>
        <p:txBody>
          <a:bodyPr/>
          <a:lstStyle/>
          <a:p>
            <a:r>
              <a:rPr lang="en-US" dirty="0"/>
              <a:t>HR 22 </a:t>
            </a:r>
            <a:r>
              <a:rPr lang="en-US" dirty="0" err="1"/>
              <a:t>mei</a:t>
            </a:r>
            <a:r>
              <a:rPr lang="en-US" dirty="0"/>
              <a:t> 2026, </a:t>
            </a:r>
            <a:r>
              <a:rPr lang="nl-NL" dirty="0">
                <a:hlinkClick r:id="rId2"/>
              </a:rPr>
              <a:t>ECLI:NL:HR:2026:795</a:t>
            </a:r>
            <a:endParaRPr lang="nl-NL" dirty="0"/>
          </a:p>
        </p:txBody>
      </p:sp>
      <p:sp>
        <p:nvSpPr>
          <p:cNvPr id="3" name="Tijdelijke aanduiding voor inhoud 2">
            <a:extLst>
              <a:ext uri="{FF2B5EF4-FFF2-40B4-BE49-F238E27FC236}">
                <a16:creationId xmlns:a16="http://schemas.microsoft.com/office/drawing/2014/main" id="{6CD7C23E-7B6C-5808-F10F-53537F147485}"/>
              </a:ext>
            </a:extLst>
          </p:cNvPr>
          <p:cNvSpPr>
            <a:spLocks noGrp="1"/>
          </p:cNvSpPr>
          <p:nvPr>
            <p:ph idx="1"/>
          </p:nvPr>
        </p:nvSpPr>
        <p:spPr/>
        <p:txBody>
          <a:bodyPr/>
          <a:lstStyle/>
          <a:p>
            <a:r>
              <a:rPr lang="nl-NL" dirty="0"/>
              <a:t>Dat een verplichtstellingsbesluit niet met zoveel woorden voorziet in een hoofdzaakcriterium of een ander vereiste voor de omvang van de activiteiten die bepalend zijn voor de werkingssfeer van de verplichtstelling, staat niet eraan in de weg dat het met toepassing van de cao-norm aldus wordt uitgelegd dat het voor die omvang wel enige ondergrens inhoudt. Daartoe bestaat in een geval als hier aan de orde aanleiding, gelet op de onaannemelijkheid van de rechtsgevolgen van een uitleg die zou meebrengen dat geen enkele ondergrens geldt. Het ontbreken van enige ondergrens zou immers ertoe leiden dat ondernemingen die vrijwel uitsluitend activiteiten verrichten die niets van doen hebben met de desbetreffende bedrijfstak, toch worden aangemerkt als werkgever in de zin van het verplichtstellingsbesluit.</a:t>
            </a:r>
          </a:p>
        </p:txBody>
      </p:sp>
      <p:sp>
        <p:nvSpPr>
          <p:cNvPr id="4" name="Tijdelijke aanduiding voor dianummer 3">
            <a:extLst>
              <a:ext uri="{FF2B5EF4-FFF2-40B4-BE49-F238E27FC236}">
                <a16:creationId xmlns:a16="http://schemas.microsoft.com/office/drawing/2014/main" id="{190D91A3-2621-0531-78DF-ED59F750DE0C}"/>
              </a:ext>
            </a:extLst>
          </p:cNvPr>
          <p:cNvSpPr>
            <a:spLocks noGrp="1"/>
          </p:cNvSpPr>
          <p:nvPr>
            <p:ph type="sldNum" sz="quarter" idx="12"/>
          </p:nvPr>
        </p:nvSpPr>
        <p:spPr/>
        <p:txBody>
          <a:bodyPr/>
          <a:lstStyle/>
          <a:p>
            <a:fld id="{8C6BC05E-DB9A-EB4A-A776-575FA40369A3}" type="slidenum">
              <a:rPr lang="nl-NL" smtClean="0"/>
              <a:pPr/>
              <a:t>72</a:t>
            </a:fld>
            <a:endParaRPr lang="nl-NL"/>
          </a:p>
        </p:txBody>
      </p:sp>
    </p:spTree>
    <p:extLst>
      <p:ext uri="{BB962C8B-B14F-4D97-AF65-F5344CB8AC3E}">
        <p14:creationId xmlns:p14="http://schemas.microsoft.com/office/powerpoint/2010/main" val="25969557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347AC91B-7E10-022C-9E15-0C4B85D4BC07}"/>
              </a:ext>
            </a:extLst>
          </p:cNvPr>
          <p:cNvPicPr>
            <a:picLocks noChangeAspect="1"/>
          </p:cNvPicPr>
          <p:nvPr/>
        </p:nvPicPr>
        <p:blipFill>
          <a:blip r:embed="rId2"/>
          <a:srcRect l="3538" r="5350" b="-1"/>
          <a:stretch>
            <a:fillRect/>
          </a:stretch>
        </p:blipFill>
        <p:spPr>
          <a:xfrm>
            <a:off x="20" y="10"/>
            <a:ext cx="9143980" cy="5143490"/>
          </a:xfrm>
          <a:prstGeom prst="rect">
            <a:avLst/>
          </a:prstGeom>
          <a:noFill/>
        </p:spPr>
      </p:pic>
      <p:sp>
        <p:nvSpPr>
          <p:cNvPr id="4" name="Tijdelijke aanduiding voor dianummer 3" hidden="1">
            <a:extLst>
              <a:ext uri="{FF2B5EF4-FFF2-40B4-BE49-F238E27FC236}">
                <a16:creationId xmlns:a16="http://schemas.microsoft.com/office/drawing/2014/main" id="{886783D6-99A5-D2B4-8AD0-423791320E14}"/>
              </a:ext>
            </a:extLst>
          </p:cNvPr>
          <p:cNvSpPr>
            <a:spLocks noGrp="1"/>
          </p:cNvSpPr>
          <p:nvPr>
            <p:ph type="sldNum" sz="quarter" idx="12"/>
          </p:nvPr>
        </p:nvSpPr>
        <p:spPr/>
        <p:txBody>
          <a:bodyPr/>
          <a:lstStyle/>
          <a:p>
            <a:pPr>
              <a:spcAft>
                <a:spcPts val="600"/>
              </a:spcAft>
            </a:pPr>
            <a:fld id="{8C6BC05E-DB9A-EB4A-A776-575FA40369A3}" type="slidenum">
              <a:rPr lang="nl-NL" smtClean="0"/>
              <a:pPr>
                <a:spcAft>
                  <a:spcPts val="600"/>
                </a:spcAft>
              </a:pPr>
              <a:t>73</a:t>
            </a:fld>
            <a:endParaRPr lang="nl-NL"/>
          </a:p>
        </p:txBody>
      </p:sp>
    </p:spTree>
    <p:extLst>
      <p:ext uri="{BB962C8B-B14F-4D97-AF65-F5344CB8AC3E}">
        <p14:creationId xmlns:p14="http://schemas.microsoft.com/office/powerpoint/2010/main" val="2425814360"/>
      </p:ext>
    </p:extLst>
  </p:cSld>
  <p:clrMapOvr>
    <a:masterClrMapping/>
  </p:clrMapOvr>
</p:sld>
</file>

<file path=ppt/theme/theme1.xml><?xml version="1.0" encoding="utf-8"?>
<a:theme xmlns:a="http://schemas.openxmlformats.org/drawingml/2006/main" name="Erasmus_Corporate_B_EN_v1">
  <a:themeElements>
    <a:clrScheme name="EUR_ESL">
      <a:dk1>
        <a:srgbClr val="002328"/>
      </a:dk1>
      <a:lt1>
        <a:sysClr val="window" lastClr="FFFFFF"/>
      </a:lt1>
      <a:dk2>
        <a:srgbClr val="BC0436"/>
      </a:dk2>
      <a:lt2>
        <a:srgbClr val="9C9C9C"/>
      </a:lt2>
      <a:accent1>
        <a:srgbClr val="801A99"/>
      </a:accent1>
      <a:accent2>
        <a:srgbClr val="00B4D2"/>
      </a:accent2>
      <a:accent3>
        <a:srgbClr val="00A22E"/>
      </a:accent3>
      <a:accent4>
        <a:srgbClr val="FFD700"/>
      </a:accent4>
      <a:accent5>
        <a:srgbClr val="FF9E00"/>
      </a:accent5>
      <a:accent6>
        <a:srgbClr val="BC0436"/>
      </a:accent6>
      <a:hlink>
        <a:srgbClr val="000000"/>
      </a:hlink>
      <a:folHlink>
        <a:srgbClr val="000000"/>
      </a:folHlink>
    </a:clrScheme>
    <a:fontScheme name="Erasmus_500-700">
      <a:majorFont>
        <a:latin typeface="Museo Sans 700"/>
        <a:ea typeface=""/>
        <a:cs typeface=""/>
      </a:majorFont>
      <a:minorFont>
        <a:latin typeface="Museo Sans 500"/>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UR_Presentatie_EN_c18" id="{FD8D1029-CB13-4100-895A-1AA2E69923BF}" vid="{DD9A6744-DE44-48A6-94A7-D1B4C4E70B50}"/>
    </a:ext>
  </a:extLst>
</a:theme>
</file>

<file path=ppt/theme/theme2.xml><?xml version="1.0" encoding="utf-8"?>
<a:theme xmlns:a="http://schemas.openxmlformats.org/drawingml/2006/main" name="Erasmus_Corporate_v1">
  <a:themeElements>
    <a:clrScheme name="EUR_ESL">
      <a:dk1>
        <a:srgbClr val="002328"/>
      </a:dk1>
      <a:lt1>
        <a:sysClr val="window" lastClr="FFFFFF"/>
      </a:lt1>
      <a:dk2>
        <a:srgbClr val="BC0436"/>
      </a:dk2>
      <a:lt2>
        <a:srgbClr val="9C9C9C"/>
      </a:lt2>
      <a:accent1>
        <a:srgbClr val="801A99"/>
      </a:accent1>
      <a:accent2>
        <a:srgbClr val="00B4D2"/>
      </a:accent2>
      <a:accent3>
        <a:srgbClr val="00A22E"/>
      </a:accent3>
      <a:accent4>
        <a:srgbClr val="FFD700"/>
      </a:accent4>
      <a:accent5>
        <a:srgbClr val="FF9E00"/>
      </a:accent5>
      <a:accent6>
        <a:srgbClr val="BC0436"/>
      </a:accent6>
      <a:hlink>
        <a:srgbClr val="000000"/>
      </a:hlink>
      <a:folHlink>
        <a:srgbClr val="000000"/>
      </a:folHlink>
    </a:clrScheme>
    <a:fontScheme name="Erasmus_500-700">
      <a:majorFont>
        <a:latin typeface="Museo Sans 700"/>
        <a:ea typeface=""/>
        <a:cs typeface=""/>
      </a:majorFont>
      <a:minorFont>
        <a:latin typeface="Museo Sans 500"/>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C 1 VMO" id="{515BC2CC-A1E6-4316-B904-53F578A2ED48}" vid="{882C6D49-00C8-48E0-89BD-2B28EC1B1CF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38ee3dd-5c11-429c-aed2-818548f8f9c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79C677D56C4147B66C4BC3956F1D93" ma:contentTypeVersion="19" ma:contentTypeDescription="Create a new document." ma:contentTypeScope="" ma:versionID="bce84f65da10101d42860062178ed71d">
  <xsd:schema xmlns:xsd="http://www.w3.org/2001/XMLSchema" xmlns:xs="http://www.w3.org/2001/XMLSchema" xmlns:p="http://schemas.microsoft.com/office/2006/metadata/properties" xmlns:ns3="638ee3dd-5c11-429c-aed2-818548f8f9cb" xmlns:ns4="5c1cbcd2-4844-4ed0-91b6-d6f285bdb9ad" targetNamespace="http://schemas.microsoft.com/office/2006/metadata/properties" ma:root="true" ma:fieldsID="866aa71f80a08dfaa031dd3f19e20a30" ns3:_="" ns4:_="">
    <xsd:import namespace="638ee3dd-5c11-429c-aed2-818548f8f9cb"/>
    <xsd:import namespace="5c1cbcd2-4844-4ed0-91b6-d6f285bdb9a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8ee3dd-5c11-429c-aed2-818548f8f9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1cbcd2-4844-4ed0-91b6-d6f285bdb9a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03B42-B8CA-4392-8AE3-89C82F3AACF0}">
  <ds:schemaRefs>
    <ds:schemaRef ds:uri="http://schemas.openxmlformats.org/package/2006/metadata/core-properties"/>
    <ds:schemaRef ds:uri="http://www.w3.org/XML/1998/namespace"/>
    <ds:schemaRef ds:uri="http://schemas.microsoft.com/office/2006/metadata/properties"/>
    <ds:schemaRef ds:uri="http://schemas.microsoft.com/office/2006/documentManagement/types"/>
    <ds:schemaRef ds:uri="http://purl.org/dc/terms/"/>
    <ds:schemaRef ds:uri="http://purl.org/dc/elements/1.1/"/>
    <ds:schemaRef ds:uri="5c1cbcd2-4844-4ed0-91b6-d6f285bdb9ad"/>
    <ds:schemaRef ds:uri="http://schemas.microsoft.com/office/infopath/2007/PartnerControls"/>
    <ds:schemaRef ds:uri="638ee3dd-5c11-429c-aed2-818548f8f9cb"/>
    <ds:schemaRef ds:uri="http://purl.org/dc/dcmitype/"/>
  </ds:schemaRefs>
</ds:datastoreItem>
</file>

<file path=customXml/itemProps2.xml><?xml version="1.0" encoding="utf-8"?>
<ds:datastoreItem xmlns:ds="http://schemas.openxmlformats.org/officeDocument/2006/customXml" ds:itemID="{839C890D-55B5-40BA-9852-4A03DD6D61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8ee3dd-5c11-429c-aed2-818548f8f9cb"/>
    <ds:schemaRef ds:uri="5c1cbcd2-4844-4ed0-91b6-d6f285bdb9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A6456B-E3BD-4F5A-B333-934419ABD0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3382</TotalTime>
  <Words>6068</Words>
  <Application>Microsoft Office PowerPoint</Application>
  <PresentationFormat>Diavoorstelling (16:9)</PresentationFormat>
  <Paragraphs>254</Paragraphs>
  <Slides>73</Slides>
  <Notes>6</Notes>
  <HiddenSlides>0</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73</vt:i4>
      </vt:variant>
    </vt:vector>
  </HeadingPairs>
  <TitlesOfParts>
    <vt:vector size="85" baseType="lpstr">
      <vt:lpstr>Arial</vt:lpstr>
      <vt:lpstr>Brando</vt:lpstr>
      <vt:lpstr>Calibri</vt:lpstr>
      <vt:lpstr>Calibri Light</vt:lpstr>
      <vt:lpstr>Museo Sans 100</vt:lpstr>
      <vt:lpstr>Museo Sans 500</vt:lpstr>
      <vt:lpstr>Museo Sans 700</vt:lpstr>
      <vt:lpstr>Museo Sans 900</vt:lpstr>
      <vt:lpstr>Times New Roman</vt:lpstr>
      <vt:lpstr>Verdana</vt:lpstr>
      <vt:lpstr>Erasmus_Corporate_B_EN_v1</vt:lpstr>
      <vt:lpstr>Erasmus_Corporate_v1</vt:lpstr>
      <vt:lpstr>  Scholtenslezing – VRAA ‘35</vt:lpstr>
      <vt:lpstr>PowerPoint-presentatie</vt:lpstr>
      <vt:lpstr>PowerPoint-presentatie</vt:lpstr>
      <vt:lpstr>Aan de slag – D66, VVD en CDA</vt:lpstr>
      <vt:lpstr>Wetsvoorstel beperking TV</vt:lpstr>
      <vt:lpstr>PowerPoint-presentatie</vt:lpstr>
      <vt:lpstr>PowerPoint-presentatie</vt:lpstr>
      <vt:lpstr>PowerPoint-presentatie</vt:lpstr>
      <vt:lpstr>Meer zekerheid flexwerkers</vt:lpstr>
      <vt:lpstr>PowerPoint-presentatie</vt:lpstr>
      <vt:lpstr>Gewoon… omdat het leuk is… </vt:lpstr>
      <vt:lpstr>Aangenomen amendementen</vt:lpstr>
      <vt:lpstr>Wetsvoorstel Modernisering CB</vt:lpstr>
      <vt:lpstr>Wetsvoorstel Modernisering Concurrentiebeding: voorwaarden</vt:lpstr>
      <vt:lpstr>Wetsvoorstel Modernisering Concurrentiebeding: tijdig schriftelijk inroepen</vt:lpstr>
      <vt:lpstr>Wetsvoorstel Modernisering Concurrentiebeding: wat is tijdig?</vt:lpstr>
      <vt:lpstr>Wetsvoorstel Modernisering Concurrentiebeding: vergoeding</vt:lpstr>
      <vt:lpstr>Wetsvoorstel Modernisering Concurrentiebeding: vergoeding en rechter</vt:lpstr>
      <vt:lpstr>…maar gelukkig mag veel bij VSO</vt:lpstr>
      <vt:lpstr>PowerPoint-presentatie</vt:lpstr>
      <vt:lpstr>Loontransparantie</vt:lpstr>
      <vt:lpstr>Wie het kleine niet eert…(Verzamelwet SZW 2027)</vt:lpstr>
      <vt:lpstr>Wie het kleine niet eert…(Verzamelwet SZW 2027)</vt:lpstr>
      <vt:lpstr>PowerPoint-presentatie</vt:lpstr>
      <vt:lpstr>PowerPoint-presentatie</vt:lpstr>
      <vt:lpstr>HR 13 feb 2026 ECLI:NL:HR:2026:239</vt:lpstr>
      <vt:lpstr>Informatieplicht werkgever</vt:lpstr>
      <vt:lpstr>Informatieplicht werkgever</vt:lpstr>
      <vt:lpstr>PowerPoint-presentatie</vt:lpstr>
      <vt:lpstr>HR 27 maart 2026, ECLI:NL:HR:2026:500</vt:lpstr>
      <vt:lpstr>Einde ABN Amro? </vt:lpstr>
      <vt:lpstr>HvJ EU: Uitzendarbeid moet tijdelijk zijn </vt:lpstr>
      <vt:lpstr>Uitzending en tijdelijkheid – Upfield-zaak</vt:lpstr>
      <vt:lpstr>PowerPoint-presentatie</vt:lpstr>
      <vt:lpstr>Waarover zweeg de Hoge Raad?</vt:lpstr>
      <vt:lpstr>PowerPoint-presentatie</vt:lpstr>
      <vt:lpstr>De context van de nationale regelgeving </vt:lpstr>
      <vt:lpstr>Objectieve rechtvaardiging</vt:lpstr>
      <vt:lpstr>It wasn’t me?!</vt:lpstr>
      <vt:lpstr>Rechtsgevolg?</vt:lpstr>
      <vt:lpstr>Hof Arnhem-Leeuwarden 18 mei 2026, ECLI:NL:GHARL:2026:3053 </vt:lpstr>
      <vt:lpstr>Werken via BV? HR 18 feb 2022, ECLI:NL:HR:2022:282  </vt:lpstr>
      <vt:lpstr>PowerPoint-presentatie</vt:lpstr>
      <vt:lpstr>Rechtsvermoeden arbeidsomvang</vt:lpstr>
      <vt:lpstr>Hoge Raad: </vt:lpstr>
      <vt:lpstr>Samenvattend 1: </vt:lpstr>
      <vt:lpstr>Samenvattend 2: </vt:lpstr>
      <vt:lpstr>Samenvattend 3: </vt:lpstr>
      <vt:lpstr>PowerPoint-presentatie</vt:lpstr>
      <vt:lpstr>OVO en ETO</vt:lpstr>
      <vt:lpstr>OVO en ETO</vt:lpstr>
      <vt:lpstr>OVO en ETO: intrinsiek vs geen enkel</vt:lpstr>
      <vt:lpstr>Concl. A-G Drijber: </vt:lpstr>
      <vt:lpstr>Concl. A-G Drijber: (ontslag voor ovo, wegens ovo?)</vt:lpstr>
      <vt:lpstr>Concl. A-G Drijber: </vt:lpstr>
      <vt:lpstr>En wijziging? </vt:lpstr>
      <vt:lpstr>PowerPoint-presentatie</vt:lpstr>
      <vt:lpstr>PowerPoint-presentatie</vt:lpstr>
      <vt:lpstr>i-grond: geen verzwaarde stelplicht/geen ‘bijna voldragen grond’ </vt:lpstr>
      <vt:lpstr>ECLI:NL:PHR:2026:682  </vt:lpstr>
      <vt:lpstr>PowerPoint-presentatie</vt:lpstr>
      <vt:lpstr>Ambtshalve aanvulling rechtgronden: i-grond</vt:lpstr>
      <vt:lpstr>PowerPoint-presentatie</vt:lpstr>
      <vt:lpstr>PowerPoint-presentatie</vt:lpstr>
      <vt:lpstr>PowerPoint-presentatie</vt:lpstr>
      <vt:lpstr>PowerPoint-presentatie</vt:lpstr>
      <vt:lpstr>PowerPoint-presentatie</vt:lpstr>
      <vt:lpstr>Tweede VSO binnen 30 minuten: ernstig verwijtbaar handelen</vt:lpstr>
      <vt:lpstr>PowerPoint-presentatie</vt:lpstr>
      <vt:lpstr>Studiekostenbeding en consumentenrecht</vt:lpstr>
      <vt:lpstr>PowerPoint-presentatie</vt:lpstr>
      <vt:lpstr>HR 22 mei 2026, ECLI:NL:HR:2026:795</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Groen/Schoevers</dc:title>
  <dc:creator>Ruben Houweling</dc:creator>
  <cp:lastModifiedBy>Michelle Visser</cp:lastModifiedBy>
  <cp:revision>73</cp:revision>
  <dcterms:created xsi:type="dcterms:W3CDTF">2021-01-14T22:19:05Z</dcterms:created>
  <dcterms:modified xsi:type="dcterms:W3CDTF">2026-09-26T11:35:39Z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Erasmus_Corporate_B_EN_v1:8</vt:lpwstr>
  </property>
  <property fmtid="{D5CDD505-2E9C-101B-9397-08002B2CF9AE}" pid="3" name="ClassificationContentMarkingFooterText">
    <vt:lpwstr>Classification: Internal</vt:lpwstr>
  </property>
  <property fmtid="{D5CDD505-2E9C-101B-9397-08002B2CF9AE}" pid="4" name="MSIP_Label_0429a5e0-109e-473c-a03f-0ed02277fcb7_Enabled">
    <vt:lpwstr>true</vt:lpwstr>
  </property>
  <property fmtid="{D5CDD505-2E9C-101B-9397-08002B2CF9AE}" pid="5" name="MSIP_Label_0429a5e0-109e-473c-a03f-0ed02277fcb7_SetDate">
    <vt:lpwstr>2023-09-05T22:16:46Z</vt:lpwstr>
  </property>
  <property fmtid="{D5CDD505-2E9C-101B-9397-08002B2CF9AE}" pid="6" name="MSIP_Label_0429a5e0-109e-473c-a03f-0ed02277fcb7_Method">
    <vt:lpwstr>Privileged</vt:lpwstr>
  </property>
  <property fmtid="{D5CDD505-2E9C-101B-9397-08002B2CF9AE}" pid="7" name="MSIP_Label_0429a5e0-109e-473c-a03f-0ed02277fcb7_Name">
    <vt:lpwstr>Public</vt:lpwstr>
  </property>
  <property fmtid="{D5CDD505-2E9C-101B-9397-08002B2CF9AE}" pid="8" name="MSIP_Label_0429a5e0-109e-473c-a03f-0ed02277fcb7_SiteId">
    <vt:lpwstr>715902d6-f63e-4b8d-929b-4bb170bad492</vt:lpwstr>
  </property>
  <property fmtid="{D5CDD505-2E9C-101B-9397-08002B2CF9AE}" pid="9" name="MSIP_Label_0429a5e0-109e-473c-a03f-0ed02277fcb7_ActionId">
    <vt:lpwstr>9e9ad2ed-7849-4d2c-a781-e21b99ebf51b</vt:lpwstr>
  </property>
  <property fmtid="{D5CDD505-2E9C-101B-9397-08002B2CF9AE}" pid="10" name="MSIP_Label_0429a5e0-109e-473c-a03f-0ed02277fcb7_ContentBits">
    <vt:lpwstr>0</vt:lpwstr>
  </property>
  <property fmtid="{D5CDD505-2E9C-101B-9397-08002B2CF9AE}" pid="11" name="ContentTypeId">
    <vt:lpwstr>0x0101001579C677D56C4147B66C4BC3956F1D93</vt:lpwstr>
  </property>
</Properties>
</file>